
<file path=[Content_Types].xml><?xml version="1.0" encoding="utf-8"?>
<Types xmlns="http://schemas.openxmlformats.org/package/2006/content-types">
  <Default Extension="avi" ContentType="video/x-msvideo"/>
  <Default Extension="fntdata" ContentType="application/x-fontdata"/>
  <Default Extension="gif" ContentType="image/gi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9" r:id="rId5"/>
  </p:sldMasterIdLst>
  <p:notesMasterIdLst>
    <p:notesMasterId r:id="rId78"/>
  </p:notesMasterIdLst>
  <p:handoutMasterIdLst>
    <p:handoutMasterId r:id="rId79"/>
  </p:handoutMasterIdLst>
  <p:sldIdLst>
    <p:sldId id="2147482361" r:id="rId6"/>
    <p:sldId id="2147482362" r:id="rId7"/>
    <p:sldId id="2147482397" r:id="rId8"/>
    <p:sldId id="2147482398" r:id="rId9"/>
    <p:sldId id="2147482399" r:id="rId10"/>
    <p:sldId id="2147482400" r:id="rId11"/>
    <p:sldId id="258" r:id="rId12"/>
    <p:sldId id="257" r:id="rId13"/>
    <p:sldId id="2147482365" r:id="rId14"/>
    <p:sldId id="2147482364" r:id="rId15"/>
    <p:sldId id="2147482366" r:id="rId16"/>
    <p:sldId id="2147482363" r:id="rId17"/>
    <p:sldId id="275" r:id="rId18"/>
    <p:sldId id="283" r:id="rId19"/>
    <p:sldId id="2147482367" r:id="rId20"/>
    <p:sldId id="299" r:id="rId21"/>
    <p:sldId id="278" r:id="rId22"/>
    <p:sldId id="290" r:id="rId23"/>
    <p:sldId id="291" r:id="rId24"/>
    <p:sldId id="298" r:id="rId25"/>
    <p:sldId id="274" r:id="rId26"/>
    <p:sldId id="282" r:id="rId27"/>
    <p:sldId id="300" r:id="rId28"/>
    <p:sldId id="301" r:id="rId29"/>
    <p:sldId id="302" r:id="rId30"/>
    <p:sldId id="303" r:id="rId31"/>
    <p:sldId id="305" r:id="rId32"/>
    <p:sldId id="341" r:id="rId33"/>
    <p:sldId id="307" r:id="rId34"/>
    <p:sldId id="308" r:id="rId35"/>
    <p:sldId id="2147482401" r:id="rId36"/>
    <p:sldId id="351" r:id="rId37"/>
    <p:sldId id="2147482368" r:id="rId38"/>
    <p:sldId id="310" r:id="rId39"/>
    <p:sldId id="311" r:id="rId40"/>
    <p:sldId id="312" r:id="rId41"/>
    <p:sldId id="2147482402" r:id="rId42"/>
    <p:sldId id="315" r:id="rId43"/>
    <p:sldId id="2147482373" r:id="rId44"/>
    <p:sldId id="263" r:id="rId45"/>
    <p:sldId id="265" r:id="rId46"/>
    <p:sldId id="267" r:id="rId47"/>
    <p:sldId id="269" r:id="rId48"/>
    <p:sldId id="264" r:id="rId49"/>
    <p:sldId id="270" r:id="rId50"/>
    <p:sldId id="272" r:id="rId51"/>
    <p:sldId id="273" r:id="rId52"/>
    <p:sldId id="285" r:id="rId53"/>
    <p:sldId id="292" r:id="rId54"/>
    <p:sldId id="293" r:id="rId55"/>
    <p:sldId id="294" r:id="rId56"/>
    <p:sldId id="295" r:id="rId57"/>
    <p:sldId id="296" r:id="rId58"/>
    <p:sldId id="297" r:id="rId59"/>
    <p:sldId id="2147482403" r:id="rId60"/>
    <p:sldId id="2147482412" r:id="rId61"/>
    <p:sldId id="2147482413" r:id="rId62"/>
    <p:sldId id="2147482405" r:id="rId63"/>
    <p:sldId id="2147482406" r:id="rId64"/>
    <p:sldId id="2147482407" r:id="rId65"/>
    <p:sldId id="2147482408" r:id="rId66"/>
    <p:sldId id="2147482409" r:id="rId67"/>
    <p:sldId id="2147482385" r:id="rId68"/>
    <p:sldId id="2147482414" r:id="rId69"/>
    <p:sldId id="2147482375" r:id="rId70"/>
    <p:sldId id="2147482418" r:id="rId71"/>
    <p:sldId id="2147482410" r:id="rId72"/>
    <p:sldId id="2147482376" r:id="rId73"/>
    <p:sldId id="2147482415" r:id="rId74"/>
    <p:sldId id="2147482416" r:id="rId75"/>
    <p:sldId id="2147482417" r:id="rId76"/>
    <p:sldId id="2147482411" r:id="rId77"/>
  </p:sldIdLst>
  <p:sldSz cx="12190413" cy="6859588"/>
  <p:notesSz cx="6858000" cy="9144000"/>
  <p:embeddedFontLst>
    <p:embeddedFont>
      <p:font typeface="Cambria Math" panose="02040503050406030204" pitchFamily="18" charset="0"/>
      <p:regular r:id="rId80"/>
    </p:embeddedFont>
    <p:embeddedFont>
      <p:font typeface="Helvetica" panose="020B0604020202020204" pitchFamily="34" charset="0"/>
      <p:regular r:id="rId81"/>
      <p:bold r:id="rId82"/>
      <p:italic r:id="rId83"/>
      <p:boldItalic r:id="rId84"/>
    </p:embeddedFont>
    <p:embeddedFont>
      <p:font typeface="Open Sans" pitchFamily="2" charset="0"/>
      <p:regular r:id="rId85"/>
      <p:bold r:id="rId86"/>
      <p:italic r:id="rId87"/>
      <p:boldItalic r:id="rId88"/>
    </p:embeddedFont>
    <p:embeddedFont>
      <p:font typeface="Open Sans Light" pitchFamily="2" charset="0"/>
      <p:regular r:id="rId89"/>
      <p:italic r:id="rId90"/>
    </p:embeddedFont>
    <p:embeddedFont>
      <p:font typeface="Open Sans Semibold" pitchFamily="2" charset="0"/>
      <p:bold r:id="rId91"/>
      <p:boldItalic r:id="rId92"/>
    </p:embeddedFont>
    <p:embeddedFont>
      <p:font typeface="Roboto Light" panose="02000000000000000000" pitchFamily="2" charset="0"/>
      <p:regular r:id="rId93"/>
      <p:italic r:id="rId94"/>
    </p:embeddedFont>
  </p:embeddedFontLst>
  <p:custDataLst>
    <p:tags r:id="rId95"/>
  </p:custDataLst>
  <p:defaultTextStyle>
    <a:defPPr>
      <a:defRPr lang="en-GB"/>
    </a:defPPr>
    <a:lvl1pPr algn="l" rtl="0" fontAlgn="base">
      <a:spcBef>
        <a:spcPct val="0"/>
      </a:spcBef>
      <a:spcAft>
        <a:spcPct val="0"/>
      </a:spcAft>
      <a:defRPr sz="1900" kern="1200">
        <a:solidFill>
          <a:schemeClr val="tx1"/>
        </a:solidFill>
        <a:latin typeface="Arial" charset="0"/>
        <a:ea typeface="+mn-ea"/>
        <a:cs typeface="+mn-cs"/>
      </a:defRPr>
    </a:lvl1pPr>
    <a:lvl2pPr marL="544251" algn="l" rtl="0" fontAlgn="base">
      <a:spcBef>
        <a:spcPct val="0"/>
      </a:spcBef>
      <a:spcAft>
        <a:spcPct val="0"/>
      </a:spcAft>
      <a:defRPr sz="1900" kern="1200">
        <a:solidFill>
          <a:schemeClr val="tx1"/>
        </a:solidFill>
        <a:latin typeface="Arial" charset="0"/>
        <a:ea typeface="+mn-ea"/>
        <a:cs typeface="+mn-cs"/>
      </a:defRPr>
    </a:lvl2pPr>
    <a:lvl3pPr marL="1088502" algn="l" rtl="0" fontAlgn="base">
      <a:spcBef>
        <a:spcPct val="0"/>
      </a:spcBef>
      <a:spcAft>
        <a:spcPct val="0"/>
      </a:spcAft>
      <a:defRPr sz="1900" kern="1200">
        <a:solidFill>
          <a:schemeClr val="tx1"/>
        </a:solidFill>
        <a:latin typeface="Arial" charset="0"/>
        <a:ea typeface="+mn-ea"/>
        <a:cs typeface="+mn-cs"/>
      </a:defRPr>
    </a:lvl3pPr>
    <a:lvl4pPr marL="1632753" algn="l" rtl="0" fontAlgn="base">
      <a:spcBef>
        <a:spcPct val="0"/>
      </a:spcBef>
      <a:spcAft>
        <a:spcPct val="0"/>
      </a:spcAft>
      <a:defRPr sz="1900" kern="1200">
        <a:solidFill>
          <a:schemeClr val="tx1"/>
        </a:solidFill>
        <a:latin typeface="Arial" charset="0"/>
        <a:ea typeface="+mn-ea"/>
        <a:cs typeface="+mn-cs"/>
      </a:defRPr>
    </a:lvl4pPr>
    <a:lvl5pPr marL="2177004" algn="l" rtl="0" fontAlgn="base">
      <a:spcBef>
        <a:spcPct val="0"/>
      </a:spcBef>
      <a:spcAft>
        <a:spcPct val="0"/>
      </a:spcAft>
      <a:defRPr sz="1900" kern="1200">
        <a:solidFill>
          <a:schemeClr val="tx1"/>
        </a:solidFill>
        <a:latin typeface="Arial" charset="0"/>
        <a:ea typeface="+mn-ea"/>
        <a:cs typeface="+mn-cs"/>
      </a:defRPr>
    </a:lvl5pPr>
    <a:lvl6pPr marL="2721254" algn="l" defTabSz="1088502" rtl="0" eaLnBrk="1" latinLnBrk="0" hangingPunct="1">
      <a:defRPr sz="1900" kern="1200">
        <a:solidFill>
          <a:schemeClr val="tx1"/>
        </a:solidFill>
        <a:latin typeface="Arial" charset="0"/>
        <a:ea typeface="+mn-ea"/>
        <a:cs typeface="+mn-cs"/>
      </a:defRPr>
    </a:lvl6pPr>
    <a:lvl7pPr marL="3265505" algn="l" defTabSz="1088502" rtl="0" eaLnBrk="1" latinLnBrk="0" hangingPunct="1">
      <a:defRPr sz="1900" kern="1200">
        <a:solidFill>
          <a:schemeClr val="tx1"/>
        </a:solidFill>
        <a:latin typeface="Arial" charset="0"/>
        <a:ea typeface="+mn-ea"/>
        <a:cs typeface="+mn-cs"/>
      </a:defRPr>
    </a:lvl7pPr>
    <a:lvl8pPr marL="3809756" algn="l" defTabSz="1088502" rtl="0" eaLnBrk="1" latinLnBrk="0" hangingPunct="1">
      <a:defRPr sz="1900" kern="1200">
        <a:solidFill>
          <a:schemeClr val="tx1"/>
        </a:solidFill>
        <a:latin typeface="Arial" charset="0"/>
        <a:ea typeface="+mn-ea"/>
        <a:cs typeface="+mn-cs"/>
      </a:defRPr>
    </a:lvl8pPr>
    <a:lvl9pPr marL="4354007" algn="l" defTabSz="1088502"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4CBEA47-027A-4A4C-8DEA-3F3460FFF9E7}">
          <p14:sldIdLst>
            <p14:sldId id="2147482361"/>
            <p14:sldId id="2147482362"/>
            <p14:sldId id="2147482397"/>
            <p14:sldId id="2147482398"/>
            <p14:sldId id="2147482399"/>
            <p14:sldId id="2147482400"/>
            <p14:sldId id="258"/>
            <p14:sldId id="257"/>
            <p14:sldId id="2147482365"/>
            <p14:sldId id="2147482364"/>
            <p14:sldId id="2147482366"/>
            <p14:sldId id="2147482363"/>
            <p14:sldId id="275"/>
            <p14:sldId id="283"/>
            <p14:sldId id="2147482367"/>
            <p14:sldId id="299"/>
            <p14:sldId id="278"/>
            <p14:sldId id="290"/>
            <p14:sldId id="291"/>
            <p14:sldId id="298"/>
            <p14:sldId id="274"/>
            <p14:sldId id="282"/>
            <p14:sldId id="300"/>
            <p14:sldId id="301"/>
            <p14:sldId id="302"/>
            <p14:sldId id="303"/>
            <p14:sldId id="305"/>
            <p14:sldId id="341"/>
            <p14:sldId id="307"/>
            <p14:sldId id="308"/>
            <p14:sldId id="2147482401"/>
            <p14:sldId id="351"/>
            <p14:sldId id="2147482368"/>
            <p14:sldId id="310"/>
            <p14:sldId id="311"/>
            <p14:sldId id="312"/>
            <p14:sldId id="2147482402"/>
            <p14:sldId id="315"/>
            <p14:sldId id="2147482373"/>
            <p14:sldId id="263"/>
            <p14:sldId id="265"/>
            <p14:sldId id="267"/>
            <p14:sldId id="269"/>
            <p14:sldId id="264"/>
            <p14:sldId id="270"/>
            <p14:sldId id="272"/>
            <p14:sldId id="273"/>
            <p14:sldId id="285"/>
            <p14:sldId id="292"/>
            <p14:sldId id="293"/>
            <p14:sldId id="294"/>
            <p14:sldId id="295"/>
            <p14:sldId id="296"/>
            <p14:sldId id="297"/>
            <p14:sldId id="2147482403"/>
            <p14:sldId id="2147482412"/>
            <p14:sldId id="2147482413"/>
            <p14:sldId id="2147482405"/>
            <p14:sldId id="2147482406"/>
            <p14:sldId id="2147482407"/>
            <p14:sldId id="2147482408"/>
            <p14:sldId id="2147482409"/>
            <p14:sldId id="2147482385"/>
            <p14:sldId id="2147482414"/>
            <p14:sldId id="2147482375"/>
            <p14:sldId id="2147482418"/>
            <p14:sldId id="2147482410"/>
            <p14:sldId id="2147482376"/>
            <p14:sldId id="2147482415"/>
            <p14:sldId id="2147482416"/>
            <p14:sldId id="2147482417"/>
            <p14:sldId id="2147482411"/>
          </p14:sldIdLst>
        </p14:section>
      </p14:sectionLst>
    </p:ext>
    <p:ext uri="{EFAFB233-063F-42B5-8137-9DF3F51BA10A}">
      <p15:sldGuideLst xmlns:p15="http://schemas.microsoft.com/office/powerpoint/2012/main">
        <p15:guide id="1" orient="horz" pos="2229" userDrawn="1">
          <p15:clr>
            <a:srgbClr val="A4A3A4"/>
          </p15:clr>
        </p15:guide>
        <p15:guide id="2" orient="horz" pos="2271">
          <p15:clr>
            <a:srgbClr val="A4A3A4"/>
          </p15:clr>
        </p15:guide>
        <p15:guide id="3" orient="horz" pos="4202">
          <p15:clr>
            <a:srgbClr val="A4A3A4"/>
          </p15:clr>
        </p15:guide>
        <p15:guide id="4" orient="horz" pos="307">
          <p15:clr>
            <a:srgbClr val="A4A3A4"/>
          </p15:clr>
        </p15:guide>
        <p15:guide id="5" orient="horz" pos="3256">
          <p15:clr>
            <a:srgbClr val="A4A3A4"/>
          </p15:clr>
        </p15:guide>
        <p15:guide id="6" orient="horz" pos="1240">
          <p15:clr>
            <a:srgbClr val="A4A3A4"/>
          </p15:clr>
        </p15:guide>
        <p15:guide id="7" orient="horz" pos="3211">
          <p15:clr>
            <a:srgbClr val="A4A3A4"/>
          </p15:clr>
        </p15:guide>
        <p15:guide id="8" orient="horz" pos="2727" userDrawn="1">
          <p15:clr>
            <a:srgbClr val="A4A3A4"/>
          </p15:clr>
        </p15:guide>
        <p15:guide id="9" pos="52">
          <p15:clr>
            <a:srgbClr val="A4A3A4"/>
          </p15:clr>
        </p15:guide>
        <p15:guide id="10" pos="3875">
          <p15:clr>
            <a:srgbClr val="A4A3A4"/>
          </p15:clr>
        </p15:guide>
        <p15:guide id="11" pos="3816">
          <p15:clr>
            <a:srgbClr val="A4A3A4"/>
          </p15:clr>
        </p15:guide>
        <p15:guide id="12" pos="7635">
          <p15:clr>
            <a:srgbClr val="A4A3A4"/>
          </p15:clr>
        </p15:guide>
        <p15:guide id="13" pos="5767" userDrawn="1">
          <p15:clr>
            <a:srgbClr val="A4A3A4"/>
          </p15:clr>
        </p15:guide>
        <p15:guide id="14" pos="5729">
          <p15:clr>
            <a:srgbClr val="A4A3A4"/>
          </p15:clr>
        </p15:guide>
        <p15:guide id="15" pos="1962">
          <p15:clr>
            <a:srgbClr val="A4A3A4"/>
          </p15:clr>
        </p15:guide>
        <p15:guide id="16" pos="189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6AF"/>
    <a:srgbClr val="71C333"/>
    <a:srgbClr val="FF0000"/>
    <a:srgbClr val="99CCFF"/>
    <a:srgbClr val="6600CC"/>
    <a:srgbClr val="0066FF"/>
    <a:srgbClr val="CCECFF"/>
    <a:srgbClr val="99FF66"/>
    <a:srgbClr val="33CC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82712" autoAdjust="0"/>
  </p:normalViewPr>
  <p:slideViewPr>
    <p:cSldViewPr snapToGrid="0">
      <p:cViewPr>
        <p:scale>
          <a:sx n="66" d="100"/>
          <a:sy n="66" d="100"/>
        </p:scale>
        <p:origin x="816" y="336"/>
      </p:cViewPr>
      <p:guideLst>
        <p:guide orient="horz" pos="2229"/>
        <p:guide orient="horz" pos="2271"/>
        <p:guide orient="horz" pos="4202"/>
        <p:guide orient="horz" pos="307"/>
        <p:guide orient="horz" pos="3256"/>
        <p:guide orient="horz" pos="1240"/>
        <p:guide orient="horz" pos="3211"/>
        <p:guide orient="horz" pos="2727"/>
        <p:guide pos="52"/>
        <p:guide pos="3875"/>
        <p:guide pos="3816"/>
        <p:guide pos="7635"/>
        <p:guide pos="5767"/>
        <p:guide pos="5729"/>
        <p:guide pos="1962"/>
        <p:guide pos="1898"/>
      </p:guideLst>
    </p:cSldViewPr>
  </p:slideViewPr>
  <p:notesTextViewPr>
    <p:cViewPr>
      <p:scale>
        <a:sx n="1" d="1"/>
        <a:sy n="1" d="1"/>
      </p:scale>
      <p:origin x="0" y="0"/>
    </p:cViewPr>
  </p:notesTextViewPr>
  <p:notesViewPr>
    <p:cSldViewPr snapToGrid="0">
      <p:cViewPr>
        <p:scale>
          <a:sx n="1" d="2"/>
          <a:sy n="1" d="2"/>
        </p:scale>
        <p:origin x="3480" y="7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font" Target="fonts/font11.fntdata"/><Relationship Id="rId95" Type="http://schemas.openxmlformats.org/officeDocument/2006/relationships/tags" Target="tags/tag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font" Target="fonts/font1.fntdata"/><Relationship Id="rId85" Type="http://schemas.openxmlformats.org/officeDocument/2006/relationships/font" Target="fonts/font6.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notesMaster" Target="notesMasters/notesMaster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font" Target="fonts/font13.fntdata"/><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font" Target="fonts/font8.fntdata"/><Relationship Id="rId61" Type="http://schemas.openxmlformats.org/officeDocument/2006/relationships/slide" Target="slides/slide56.xml"/><Relationship Id="rId82" Type="http://schemas.openxmlformats.org/officeDocument/2006/relationships/font" Target="fonts/font3.fntdata"/><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font" Target="fonts/font14.fntdata"/><Relationship Id="rId9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bg1">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bg1">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bg1">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63DBB11C-6CE1-B24A-BAA3-FCB0BD421A7B}" type="presOf" srcId="{F1EB3ABD-6198-3D4B-B515-E25B1F8E02B8}" destId="{E5B55C47-83D7-A044-9935-825F3D837017}" srcOrd="0" destOrd="0" presId="urn:microsoft.com/office/officeart/2005/8/layout/cycle5"/>
    <dgm:cxn modelId="{43416F42-AEA4-BF4A-AEC1-BC03AC6A70B4}" type="presOf" srcId="{A6F1E602-0B5C-BD40-84ED-7204C9395E16}" destId="{D39457AB-2A7C-634A-B63F-49D74BD9B10C}"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4472224D-8F24-F740-8638-09139678E9EE}" type="presOf" srcId="{1B683AB6-7EEF-AA48-9647-884C64E1B2E1}" destId="{025FCFF6-BCC8-5A4E-B9E5-D52388CBE801}" srcOrd="0" destOrd="0" presId="urn:microsoft.com/office/officeart/2005/8/layout/cycle5"/>
    <dgm:cxn modelId="{5064F7A3-240A-1246-BEED-AE984979F482}" type="presOf" srcId="{7750CCE7-F4CC-0342-8DE7-89C5B838578A}" destId="{D9A57582-0A8D-3241-8322-F8D5E7A05A1C}" srcOrd="0" destOrd="0" presId="urn:microsoft.com/office/officeart/2005/8/layout/cycle5"/>
    <dgm:cxn modelId="{8EB034CC-BB5B-8041-9EF4-57C8877C02A8}" type="presOf" srcId="{8E54FCB1-7AF6-E14D-B650-0E421E6AFB44}" destId="{D12C55B0-7AE1-754A-909D-B5D1E7900CB2}" srcOrd="0" destOrd="0" presId="urn:microsoft.com/office/officeart/2005/8/layout/cycle5"/>
    <dgm:cxn modelId="{C1F267CC-E644-C044-BFF9-1F1682FD454E}" type="presOf" srcId="{A217ACA9-5626-7247-A347-9F16CF2A8A22}" destId="{F01784A3-EE24-1145-8CF7-065BCB3F527A}" srcOrd="0" destOrd="0" presId="urn:microsoft.com/office/officeart/2005/8/layout/cycle5"/>
    <dgm:cxn modelId="{974DBCE2-58DD-4A42-A08C-2A0219026AFC}" type="presOf" srcId="{B13572CA-81B4-EE4E-9AE5-ADCEE1E8BEDD}" destId="{313E5316-CC05-424D-94F2-97A52091FA82}" srcOrd="0" destOrd="0" presId="urn:microsoft.com/office/officeart/2005/8/layout/cycle5"/>
    <dgm:cxn modelId="{320E6889-4354-9944-8A37-45BC49ACB57B}" type="presParOf" srcId="{313E5316-CC05-424D-94F2-97A52091FA82}" destId="{D39457AB-2A7C-634A-B63F-49D74BD9B10C}" srcOrd="0" destOrd="0" presId="urn:microsoft.com/office/officeart/2005/8/layout/cycle5"/>
    <dgm:cxn modelId="{599FC717-3CA0-234A-AE3C-7E76A696F017}" type="presParOf" srcId="{313E5316-CC05-424D-94F2-97A52091FA82}" destId="{A5344EBF-3A0C-4649-8C9D-D3D1A5C26DC0}" srcOrd="1" destOrd="0" presId="urn:microsoft.com/office/officeart/2005/8/layout/cycle5"/>
    <dgm:cxn modelId="{0F93BC1A-3B84-BC4C-A3C6-EB2E4983B446}" type="presParOf" srcId="{313E5316-CC05-424D-94F2-97A52091FA82}" destId="{E5B55C47-83D7-A044-9935-825F3D837017}" srcOrd="2" destOrd="0" presId="urn:microsoft.com/office/officeart/2005/8/layout/cycle5"/>
    <dgm:cxn modelId="{002299D5-E7F7-AA4A-991E-457BC0E0C2FD}" type="presParOf" srcId="{313E5316-CC05-424D-94F2-97A52091FA82}" destId="{D9A57582-0A8D-3241-8322-F8D5E7A05A1C}" srcOrd="3" destOrd="0" presId="urn:microsoft.com/office/officeart/2005/8/layout/cycle5"/>
    <dgm:cxn modelId="{64B11582-6F65-0649-99BE-9BA0B0051070}" type="presParOf" srcId="{313E5316-CC05-424D-94F2-97A52091FA82}" destId="{93A84241-844E-904C-A861-F528B5C14DAA}" srcOrd="4" destOrd="0" presId="urn:microsoft.com/office/officeart/2005/8/layout/cycle5"/>
    <dgm:cxn modelId="{65AECA3C-60DC-C341-B505-4D0B747D0234}" type="presParOf" srcId="{313E5316-CC05-424D-94F2-97A52091FA82}" destId="{025FCFF6-BCC8-5A4E-B9E5-D52388CBE801}" srcOrd="5" destOrd="0" presId="urn:microsoft.com/office/officeart/2005/8/layout/cycle5"/>
    <dgm:cxn modelId="{A4210B2B-2A90-434B-8AC9-317B95D9071C}" type="presParOf" srcId="{313E5316-CC05-424D-94F2-97A52091FA82}" destId="{F01784A3-EE24-1145-8CF7-065BCB3F527A}" srcOrd="6" destOrd="0" presId="urn:microsoft.com/office/officeart/2005/8/layout/cycle5"/>
    <dgm:cxn modelId="{9AE05FCD-7BB7-F440-856B-2AFEFBAD3FCE}" type="presParOf" srcId="{313E5316-CC05-424D-94F2-97A52091FA82}" destId="{AADA2CFC-5729-F04C-AC7F-6996113892D0}" srcOrd="7" destOrd="0" presId="urn:microsoft.com/office/officeart/2005/8/layout/cycle5"/>
    <dgm:cxn modelId="{A00DB3A9-9842-7343-B524-32032A306212}"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bg1">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bg1">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bg1">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9CFD9B46-3849-2D46-A31D-96390A140040}" srcId="{B13572CA-81B4-EE4E-9AE5-ADCEE1E8BEDD}" destId="{7750CCE7-F4CC-0342-8DE7-89C5B838578A}" srcOrd="1" destOrd="0" parTransId="{EB9C2587-7633-B34D-85A7-A7EDACD376F4}" sibTransId="{1B683AB6-7EEF-AA48-9647-884C64E1B2E1}"/>
    <dgm:cxn modelId="{B66A2D67-C26F-CE49-810D-3BEA7DDFB5EC}" type="presOf" srcId="{F1EB3ABD-6198-3D4B-B515-E25B1F8E02B8}" destId="{E5B55C47-83D7-A044-9935-825F3D837017}" srcOrd="0" destOrd="0" presId="urn:microsoft.com/office/officeart/2005/8/layout/cycle5"/>
    <dgm:cxn modelId="{B167654D-F341-1045-989E-8A847228EB7C}" type="presOf" srcId="{7750CCE7-F4CC-0342-8DE7-89C5B838578A}" destId="{D9A57582-0A8D-3241-8322-F8D5E7A05A1C}" srcOrd="0" destOrd="0" presId="urn:microsoft.com/office/officeart/2005/8/layout/cycle5"/>
    <dgm:cxn modelId="{02143F76-18C0-1B42-BF47-29939C5B6182}" type="presOf" srcId="{1B683AB6-7EEF-AA48-9647-884C64E1B2E1}" destId="{025FCFF6-BCC8-5A4E-B9E5-D52388CBE801}" srcOrd="0" destOrd="0" presId="urn:microsoft.com/office/officeart/2005/8/layout/cycle5"/>
    <dgm:cxn modelId="{19BE7991-232E-0B40-8D16-E1765D4761F4}" type="presOf" srcId="{8E54FCB1-7AF6-E14D-B650-0E421E6AFB44}" destId="{D12C55B0-7AE1-754A-909D-B5D1E7900CB2}" srcOrd="0" destOrd="0" presId="urn:microsoft.com/office/officeart/2005/8/layout/cycle5"/>
    <dgm:cxn modelId="{26E8BEB1-1C02-8A4F-A7E8-4497FB457689}" type="presOf" srcId="{A6F1E602-0B5C-BD40-84ED-7204C9395E16}" destId="{D39457AB-2A7C-634A-B63F-49D74BD9B10C}" srcOrd="0" destOrd="0" presId="urn:microsoft.com/office/officeart/2005/8/layout/cycle5"/>
    <dgm:cxn modelId="{B8DEEFB1-818D-E546-8D6E-4AD1C90E5950}" type="presOf" srcId="{A217ACA9-5626-7247-A347-9F16CF2A8A22}" destId="{F01784A3-EE24-1145-8CF7-065BCB3F527A}" srcOrd="0" destOrd="0" presId="urn:microsoft.com/office/officeart/2005/8/layout/cycle5"/>
    <dgm:cxn modelId="{EBA145E8-8697-0346-B7B3-75EAA4E2C5FE}" type="presOf" srcId="{B13572CA-81B4-EE4E-9AE5-ADCEE1E8BEDD}" destId="{313E5316-CC05-424D-94F2-97A52091FA82}" srcOrd="0" destOrd="0" presId="urn:microsoft.com/office/officeart/2005/8/layout/cycle5"/>
    <dgm:cxn modelId="{0F577925-C8A2-884A-8226-F1837B3EF586}" type="presParOf" srcId="{313E5316-CC05-424D-94F2-97A52091FA82}" destId="{D39457AB-2A7C-634A-B63F-49D74BD9B10C}" srcOrd="0" destOrd="0" presId="urn:microsoft.com/office/officeart/2005/8/layout/cycle5"/>
    <dgm:cxn modelId="{3425E093-7A3D-C041-9B75-56E7D63AE4CC}" type="presParOf" srcId="{313E5316-CC05-424D-94F2-97A52091FA82}" destId="{A5344EBF-3A0C-4649-8C9D-D3D1A5C26DC0}" srcOrd="1" destOrd="0" presId="urn:microsoft.com/office/officeart/2005/8/layout/cycle5"/>
    <dgm:cxn modelId="{7FF6ED16-FD2B-1A46-ACD7-515BB6E6835B}" type="presParOf" srcId="{313E5316-CC05-424D-94F2-97A52091FA82}" destId="{E5B55C47-83D7-A044-9935-825F3D837017}" srcOrd="2" destOrd="0" presId="urn:microsoft.com/office/officeart/2005/8/layout/cycle5"/>
    <dgm:cxn modelId="{2E75734D-96A8-B048-9DE5-B6C421E52A42}" type="presParOf" srcId="{313E5316-CC05-424D-94F2-97A52091FA82}" destId="{D9A57582-0A8D-3241-8322-F8D5E7A05A1C}" srcOrd="3" destOrd="0" presId="urn:microsoft.com/office/officeart/2005/8/layout/cycle5"/>
    <dgm:cxn modelId="{676FBE37-6634-D141-A0C3-A165A7BDBBA1}" type="presParOf" srcId="{313E5316-CC05-424D-94F2-97A52091FA82}" destId="{93A84241-844E-904C-A861-F528B5C14DAA}" srcOrd="4" destOrd="0" presId="urn:microsoft.com/office/officeart/2005/8/layout/cycle5"/>
    <dgm:cxn modelId="{077B4854-9F7B-364A-AB88-50EAA7388198}" type="presParOf" srcId="{313E5316-CC05-424D-94F2-97A52091FA82}" destId="{025FCFF6-BCC8-5A4E-B9E5-D52388CBE801}" srcOrd="5" destOrd="0" presId="urn:microsoft.com/office/officeart/2005/8/layout/cycle5"/>
    <dgm:cxn modelId="{C3F6B552-76A4-1D47-A6D5-DEA241122AB0}" type="presParOf" srcId="{313E5316-CC05-424D-94F2-97A52091FA82}" destId="{F01784A3-EE24-1145-8CF7-065BCB3F527A}" srcOrd="6" destOrd="0" presId="urn:microsoft.com/office/officeart/2005/8/layout/cycle5"/>
    <dgm:cxn modelId="{E4C72C8B-8BC8-4D40-B507-65EE19937709}" type="presParOf" srcId="{313E5316-CC05-424D-94F2-97A52091FA82}" destId="{AADA2CFC-5729-F04C-AC7F-6996113892D0}" srcOrd="7" destOrd="0" presId="urn:microsoft.com/office/officeart/2005/8/layout/cycle5"/>
    <dgm:cxn modelId="{A8A3A2EC-4254-3C43-BE88-1D59D38643CB}"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accent5"/>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accent5"/>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accent5"/>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23280207-4F88-7842-A4DC-5D391D68CF6B}" type="presOf" srcId="{A6F1E602-0B5C-BD40-84ED-7204C9395E16}" destId="{D39457AB-2A7C-634A-B63F-49D74BD9B10C}" srcOrd="0" destOrd="0" presId="urn:microsoft.com/office/officeart/2005/8/layout/cycle5"/>
    <dgm:cxn modelId="{C91F410A-71F7-9749-8FD5-8EE7BBE2BB74}" srcId="{B13572CA-81B4-EE4E-9AE5-ADCEE1E8BEDD}" destId="{A6F1E602-0B5C-BD40-84ED-7204C9395E16}" srcOrd="0" destOrd="0" parTransId="{56A4694B-2DB2-6842-B73A-33D89352AA3C}" sibTransId="{F1EB3ABD-6198-3D4B-B515-E25B1F8E02B8}"/>
    <dgm:cxn modelId="{11959C1F-6222-F944-A275-1694A11033BB}" type="presOf" srcId="{F1EB3ABD-6198-3D4B-B515-E25B1F8E02B8}" destId="{E5B55C47-83D7-A044-9935-825F3D837017}" srcOrd="0" destOrd="0" presId="urn:microsoft.com/office/officeart/2005/8/layout/cycle5"/>
    <dgm:cxn modelId="{4E289031-372D-2647-A71B-D5712E2EE915}" type="presOf" srcId="{B13572CA-81B4-EE4E-9AE5-ADCEE1E8BEDD}" destId="{313E5316-CC05-424D-94F2-97A52091FA82}" srcOrd="0" destOrd="0" presId="urn:microsoft.com/office/officeart/2005/8/layout/cycle5"/>
    <dgm:cxn modelId="{2C339239-7A4E-C546-AACE-C3B0DDC269AA}" type="presOf" srcId="{8E54FCB1-7AF6-E14D-B650-0E421E6AFB44}" destId="{D12C55B0-7AE1-754A-909D-B5D1E7900CB2}" srcOrd="0" destOrd="0" presId="urn:microsoft.com/office/officeart/2005/8/layout/cycle5"/>
    <dgm:cxn modelId="{A0F7C841-AC1C-2646-94A0-D4641FCB464A}" type="presOf" srcId="{7750CCE7-F4CC-0342-8DE7-89C5B838578A}" destId="{D9A57582-0A8D-3241-8322-F8D5E7A05A1C}"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B7CA9356-5470-7F41-A4CC-438CBC00C3D6}" type="presOf" srcId="{1B683AB6-7EEF-AA48-9647-884C64E1B2E1}" destId="{025FCFF6-BCC8-5A4E-B9E5-D52388CBE801}" srcOrd="0" destOrd="0" presId="urn:microsoft.com/office/officeart/2005/8/layout/cycle5"/>
    <dgm:cxn modelId="{3B52C0C2-DB6B-B64F-9DD6-D1A50CF43F59}" type="presOf" srcId="{A217ACA9-5626-7247-A347-9F16CF2A8A22}" destId="{F01784A3-EE24-1145-8CF7-065BCB3F527A}" srcOrd="0" destOrd="0" presId="urn:microsoft.com/office/officeart/2005/8/layout/cycle5"/>
    <dgm:cxn modelId="{37EFBBCC-7665-C041-A0D1-693AFD32AF40}" type="presParOf" srcId="{313E5316-CC05-424D-94F2-97A52091FA82}" destId="{D39457AB-2A7C-634A-B63F-49D74BD9B10C}" srcOrd="0" destOrd="0" presId="urn:microsoft.com/office/officeart/2005/8/layout/cycle5"/>
    <dgm:cxn modelId="{549FD9E9-0214-034E-BB6C-0C981008D719}" type="presParOf" srcId="{313E5316-CC05-424D-94F2-97A52091FA82}" destId="{A5344EBF-3A0C-4649-8C9D-D3D1A5C26DC0}" srcOrd="1" destOrd="0" presId="urn:microsoft.com/office/officeart/2005/8/layout/cycle5"/>
    <dgm:cxn modelId="{D5E6CA9A-66CB-2241-836B-0C92AB2A844A}" type="presParOf" srcId="{313E5316-CC05-424D-94F2-97A52091FA82}" destId="{E5B55C47-83D7-A044-9935-825F3D837017}" srcOrd="2" destOrd="0" presId="urn:microsoft.com/office/officeart/2005/8/layout/cycle5"/>
    <dgm:cxn modelId="{C0F21638-BEDB-9047-94DE-64DD94B78699}" type="presParOf" srcId="{313E5316-CC05-424D-94F2-97A52091FA82}" destId="{D9A57582-0A8D-3241-8322-F8D5E7A05A1C}" srcOrd="3" destOrd="0" presId="urn:microsoft.com/office/officeart/2005/8/layout/cycle5"/>
    <dgm:cxn modelId="{EC3CF6CE-9770-6D40-95CD-C8549B0346D5}" type="presParOf" srcId="{313E5316-CC05-424D-94F2-97A52091FA82}" destId="{93A84241-844E-904C-A861-F528B5C14DAA}" srcOrd="4" destOrd="0" presId="urn:microsoft.com/office/officeart/2005/8/layout/cycle5"/>
    <dgm:cxn modelId="{2B667569-AEBF-DD47-AA94-CE0B7E168177}" type="presParOf" srcId="{313E5316-CC05-424D-94F2-97A52091FA82}" destId="{025FCFF6-BCC8-5A4E-B9E5-D52388CBE801}" srcOrd="5" destOrd="0" presId="urn:microsoft.com/office/officeart/2005/8/layout/cycle5"/>
    <dgm:cxn modelId="{0B84E1B3-9406-5E45-A009-17FE631C503E}" type="presParOf" srcId="{313E5316-CC05-424D-94F2-97A52091FA82}" destId="{F01784A3-EE24-1145-8CF7-065BCB3F527A}" srcOrd="6" destOrd="0" presId="urn:microsoft.com/office/officeart/2005/8/layout/cycle5"/>
    <dgm:cxn modelId="{434C7E64-C80A-364B-9129-CF41C14BF1DA}" type="presParOf" srcId="{313E5316-CC05-424D-94F2-97A52091FA82}" destId="{AADA2CFC-5729-F04C-AC7F-6996113892D0}" srcOrd="7" destOrd="0" presId="urn:microsoft.com/office/officeart/2005/8/layout/cycle5"/>
    <dgm:cxn modelId="{A82D7D0B-C34E-4049-B87D-94B91EAED3A1}"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3572CA-81B4-EE4E-9AE5-ADCEE1E8BEDD}" type="doc">
      <dgm:prSet loTypeId="urn:microsoft.com/office/officeart/2005/8/layout/cycle5" loCatId="" qsTypeId="urn:microsoft.com/office/officeart/2005/8/quickstyle/simple1" qsCatId="simple" csTypeId="urn:microsoft.com/office/officeart/2005/8/colors/accent1_2" csCatId="accent1" phldr="1"/>
      <dgm:spPr/>
      <dgm:t>
        <a:bodyPr/>
        <a:lstStyle/>
        <a:p>
          <a:endParaRPr lang="en-US"/>
        </a:p>
      </dgm:t>
    </dgm:pt>
    <dgm:pt modelId="{A6F1E602-0B5C-BD40-84ED-7204C9395E16}">
      <dgm:prSet phldrT="[Text]"/>
      <dgm:spPr>
        <a:solidFill>
          <a:schemeClr val="accent3">
            <a:lumMod val="75000"/>
          </a:schemeClr>
        </a:solidFill>
        <a:ln>
          <a:noFill/>
        </a:ln>
      </dgm:spPr>
      <dgm:t>
        <a:bodyPr/>
        <a:lstStyle/>
        <a:p>
          <a:r>
            <a:rPr lang="es-EC" noProof="0" dirty="0"/>
            <a:t> </a:t>
          </a:r>
        </a:p>
      </dgm:t>
    </dgm:pt>
    <dgm:pt modelId="{56A4694B-2DB2-6842-B73A-33D89352AA3C}" type="parTrans" cxnId="{C91F410A-71F7-9749-8FD5-8EE7BBE2BB74}">
      <dgm:prSet/>
      <dgm:spPr/>
      <dgm:t>
        <a:bodyPr/>
        <a:lstStyle/>
        <a:p>
          <a:endParaRPr lang="en-US"/>
        </a:p>
      </dgm:t>
    </dgm:pt>
    <dgm:pt modelId="{F1EB3ABD-6198-3D4B-B515-E25B1F8E02B8}" type="sibTrans" cxnId="{C91F410A-71F7-9749-8FD5-8EE7BBE2BB74}">
      <dgm:prSet/>
      <dgm:spPr>
        <a:ln>
          <a:solidFill>
            <a:srgbClr val="C90000"/>
          </a:solidFill>
        </a:ln>
      </dgm:spPr>
      <dgm:t>
        <a:bodyPr/>
        <a:lstStyle/>
        <a:p>
          <a:endParaRPr lang="en-US"/>
        </a:p>
      </dgm:t>
    </dgm:pt>
    <dgm:pt modelId="{7750CCE7-F4CC-0342-8DE7-89C5B838578A}">
      <dgm:prSet phldrT="[Text]"/>
      <dgm:spPr>
        <a:solidFill>
          <a:schemeClr val="accent3">
            <a:lumMod val="75000"/>
          </a:schemeClr>
        </a:solidFill>
        <a:ln>
          <a:noFill/>
        </a:ln>
      </dgm:spPr>
      <dgm:t>
        <a:bodyPr/>
        <a:lstStyle/>
        <a:p>
          <a:r>
            <a:rPr lang="es-EC" noProof="0" dirty="0"/>
            <a:t> </a:t>
          </a:r>
        </a:p>
      </dgm:t>
    </dgm:pt>
    <dgm:pt modelId="{EB9C2587-7633-B34D-85A7-A7EDACD376F4}" type="parTrans" cxnId="{9CFD9B46-3849-2D46-A31D-96390A140040}">
      <dgm:prSet/>
      <dgm:spPr/>
      <dgm:t>
        <a:bodyPr/>
        <a:lstStyle/>
        <a:p>
          <a:endParaRPr lang="en-US"/>
        </a:p>
      </dgm:t>
    </dgm:pt>
    <dgm:pt modelId="{1B683AB6-7EEF-AA48-9647-884C64E1B2E1}" type="sibTrans" cxnId="{9CFD9B46-3849-2D46-A31D-96390A140040}">
      <dgm:prSet/>
      <dgm:spPr>
        <a:ln>
          <a:solidFill>
            <a:srgbClr val="C90000"/>
          </a:solidFill>
        </a:ln>
      </dgm:spPr>
      <dgm:t>
        <a:bodyPr/>
        <a:lstStyle/>
        <a:p>
          <a:endParaRPr lang="en-US"/>
        </a:p>
      </dgm:t>
    </dgm:pt>
    <dgm:pt modelId="{A217ACA9-5626-7247-A347-9F16CF2A8A22}">
      <dgm:prSet phldrT="[Text]"/>
      <dgm:spPr>
        <a:solidFill>
          <a:schemeClr val="accent3">
            <a:lumMod val="75000"/>
          </a:schemeClr>
        </a:solidFill>
        <a:ln>
          <a:noFill/>
        </a:ln>
      </dgm:spPr>
      <dgm:t>
        <a:bodyPr/>
        <a:lstStyle/>
        <a:p>
          <a:r>
            <a:rPr lang="es-EC" noProof="0" dirty="0"/>
            <a:t> </a:t>
          </a:r>
        </a:p>
      </dgm:t>
    </dgm:pt>
    <dgm:pt modelId="{7D756BB5-EEA7-6441-AE00-BA05F72B7C0C}" type="parTrans" cxnId="{11C9C501-482E-4A4A-AD28-64BA49446F6B}">
      <dgm:prSet/>
      <dgm:spPr/>
      <dgm:t>
        <a:bodyPr/>
        <a:lstStyle/>
        <a:p>
          <a:endParaRPr lang="en-US"/>
        </a:p>
      </dgm:t>
    </dgm:pt>
    <dgm:pt modelId="{8E54FCB1-7AF6-E14D-B650-0E421E6AFB44}" type="sibTrans" cxnId="{11C9C501-482E-4A4A-AD28-64BA49446F6B}">
      <dgm:prSet/>
      <dgm:spPr>
        <a:ln>
          <a:solidFill>
            <a:srgbClr val="C90000"/>
          </a:solidFill>
        </a:ln>
      </dgm:spPr>
      <dgm:t>
        <a:bodyPr/>
        <a:lstStyle/>
        <a:p>
          <a:endParaRPr lang="en-US"/>
        </a:p>
      </dgm:t>
    </dgm:pt>
    <dgm:pt modelId="{313E5316-CC05-424D-94F2-97A52091FA82}" type="pres">
      <dgm:prSet presAssocID="{B13572CA-81B4-EE4E-9AE5-ADCEE1E8BEDD}" presName="cycle" presStyleCnt="0">
        <dgm:presLayoutVars>
          <dgm:dir/>
          <dgm:resizeHandles val="exact"/>
        </dgm:presLayoutVars>
      </dgm:prSet>
      <dgm:spPr/>
    </dgm:pt>
    <dgm:pt modelId="{D39457AB-2A7C-634A-B63F-49D74BD9B10C}" type="pres">
      <dgm:prSet presAssocID="{A6F1E602-0B5C-BD40-84ED-7204C9395E16}" presName="node" presStyleLbl="node1" presStyleIdx="0" presStyleCnt="3">
        <dgm:presLayoutVars>
          <dgm:bulletEnabled val="1"/>
        </dgm:presLayoutVars>
      </dgm:prSet>
      <dgm:spPr/>
    </dgm:pt>
    <dgm:pt modelId="{A5344EBF-3A0C-4649-8C9D-D3D1A5C26DC0}" type="pres">
      <dgm:prSet presAssocID="{A6F1E602-0B5C-BD40-84ED-7204C9395E16}" presName="spNode" presStyleCnt="0"/>
      <dgm:spPr/>
    </dgm:pt>
    <dgm:pt modelId="{E5B55C47-83D7-A044-9935-825F3D837017}" type="pres">
      <dgm:prSet presAssocID="{F1EB3ABD-6198-3D4B-B515-E25B1F8E02B8}" presName="sibTrans" presStyleLbl="sibTrans1D1" presStyleIdx="0" presStyleCnt="3"/>
      <dgm:spPr/>
    </dgm:pt>
    <dgm:pt modelId="{D9A57582-0A8D-3241-8322-F8D5E7A05A1C}" type="pres">
      <dgm:prSet presAssocID="{7750CCE7-F4CC-0342-8DE7-89C5B838578A}" presName="node" presStyleLbl="node1" presStyleIdx="1" presStyleCnt="3">
        <dgm:presLayoutVars>
          <dgm:bulletEnabled val="1"/>
        </dgm:presLayoutVars>
      </dgm:prSet>
      <dgm:spPr/>
    </dgm:pt>
    <dgm:pt modelId="{93A84241-844E-904C-A861-F528B5C14DAA}" type="pres">
      <dgm:prSet presAssocID="{7750CCE7-F4CC-0342-8DE7-89C5B838578A}" presName="spNode" presStyleCnt="0"/>
      <dgm:spPr/>
    </dgm:pt>
    <dgm:pt modelId="{025FCFF6-BCC8-5A4E-B9E5-D52388CBE801}" type="pres">
      <dgm:prSet presAssocID="{1B683AB6-7EEF-AA48-9647-884C64E1B2E1}" presName="sibTrans" presStyleLbl="sibTrans1D1" presStyleIdx="1" presStyleCnt="3"/>
      <dgm:spPr/>
    </dgm:pt>
    <dgm:pt modelId="{F01784A3-EE24-1145-8CF7-065BCB3F527A}" type="pres">
      <dgm:prSet presAssocID="{A217ACA9-5626-7247-A347-9F16CF2A8A22}" presName="node" presStyleLbl="node1" presStyleIdx="2" presStyleCnt="3">
        <dgm:presLayoutVars>
          <dgm:bulletEnabled val="1"/>
        </dgm:presLayoutVars>
      </dgm:prSet>
      <dgm:spPr/>
    </dgm:pt>
    <dgm:pt modelId="{AADA2CFC-5729-F04C-AC7F-6996113892D0}" type="pres">
      <dgm:prSet presAssocID="{A217ACA9-5626-7247-A347-9F16CF2A8A22}" presName="spNode" presStyleCnt="0"/>
      <dgm:spPr/>
    </dgm:pt>
    <dgm:pt modelId="{D12C55B0-7AE1-754A-909D-B5D1E7900CB2}" type="pres">
      <dgm:prSet presAssocID="{8E54FCB1-7AF6-E14D-B650-0E421E6AFB44}" presName="sibTrans" presStyleLbl="sibTrans1D1" presStyleIdx="2" presStyleCnt="3"/>
      <dgm:spPr/>
    </dgm:pt>
  </dgm:ptLst>
  <dgm:cxnLst>
    <dgm:cxn modelId="{11C9C501-482E-4A4A-AD28-64BA49446F6B}" srcId="{B13572CA-81B4-EE4E-9AE5-ADCEE1E8BEDD}" destId="{A217ACA9-5626-7247-A347-9F16CF2A8A22}" srcOrd="2" destOrd="0" parTransId="{7D756BB5-EEA7-6441-AE00-BA05F72B7C0C}" sibTransId="{8E54FCB1-7AF6-E14D-B650-0E421E6AFB44}"/>
    <dgm:cxn modelId="{C91F410A-71F7-9749-8FD5-8EE7BBE2BB74}" srcId="{B13572CA-81B4-EE4E-9AE5-ADCEE1E8BEDD}" destId="{A6F1E602-0B5C-BD40-84ED-7204C9395E16}" srcOrd="0" destOrd="0" parTransId="{56A4694B-2DB2-6842-B73A-33D89352AA3C}" sibTransId="{F1EB3ABD-6198-3D4B-B515-E25B1F8E02B8}"/>
    <dgm:cxn modelId="{7060151C-96EC-664C-A976-7E3EF9360A50}" type="presOf" srcId="{A217ACA9-5626-7247-A347-9F16CF2A8A22}" destId="{F01784A3-EE24-1145-8CF7-065BCB3F527A}" srcOrd="0" destOrd="0" presId="urn:microsoft.com/office/officeart/2005/8/layout/cycle5"/>
    <dgm:cxn modelId="{D9D77938-1463-0644-B8AD-01BC5ECAE536}" type="presOf" srcId="{7750CCE7-F4CC-0342-8DE7-89C5B838578A}" destId="{D9A57582-0A8D-3241-8322-F8D5E7A05A1C}" srcOrd="0" destOrd="0" presId="urn:microsoft.com/office/officeart/2005/8/layout/cycle5"/>
    <dgm:cxn modelId="{3FDEDD39-57B6-6246-BD1B-EBC155FCAC5C}" type="presOf" srcId="{A6F1E602-0B5C-BD40-84ED-7204C9395E16}" destId="{D39457AB-2A7C-634A-B63F-49D74BD9B10C}" srcOrd="0" destOrd="0" presId="urn:microsoft.com/office/officeart/2005/8/layout/cycle5"/>
    <dgm:cxn modelId="{9E4C0540-46E7-464F-A7A9-173F38C785D3}" type="presOf" srcId="{F1EB3ABD-6198-3D4B-B515-E25B1F8E02B8}" destId="{E5B55C47-83D7-A044-9935-825F3D837017}" srcOrd="0" destOrd="0" presId="urn:microsoft.com/office/officeart/2005/8/layout/cycle5"/>
    <dgm:cxn modelId="{9CFD9B46-3849-2D46-A31D-96390A140040}" srcId="{B13572CA-81B4-EE4E-9AE5-ADCEE1E8BEDD}" destId="{7750CCE7-F4CC-0342-8DE7-89C5B838578A}" srcOrd="1" destOrd="0" parTransId="{EB9C2587-7633-B34D-85A7-A7EDACD376F4}" sibTransId="{1B683AB6-7EEF-AA48-9647-884C64E1B2E1}"/>
    <dgm:cxn modelId="{37012258-4F50-214F-BA07-674A8E67D795}" type="presOf" srcId="{B13572CA-81B4-EE4E-9AE5-ADCEE1E8BEDD}" destId="{313E5316-CC05-424D-94F2-97A52091FA82}" srcOrd="0" destOrd="0" presId="urn:microsoft.com/office/officeart/2005/8/layout/cycle5"/>
    <dgm:cxn modelId="{924699A7-A1AA-1141-B9C3-D3631FDC67D1}" type="presOf" srcId="{1B683AB6-7EEF-AA48-9647-884C64E1B2E1}" destId="{025FCFF6-BCC8-5A4E-B9E5-D52388CBE801}" srcOrd="0" destOrd="0" presId="urn:microsoft.com/office/officeart/2005/8/layout/cycle5"/>
    <dgm:cxn modelId="{EE6510D9-FC02-494A-B2AE-F081868261B8}" type="presOf" srcId="{8E54FCB1-7AF6-E14D-B650-0E421E6AFB44}" destId="{D12C55B0-7AE1-754A-909D-B5D1E7900CB2}" srcOrd="0" destOrd="0" presId="urn:microsoft.com/office/officeart/2005/8/layout/cycle5"/>
    <dgm:cxn modelId="{00F2014F-ACF3-174B-B339-9CE760AEEEF4}" type="presParOf" srcId="{313E5316-CC05-424D-94F2-97A52091FA82}" destId="{D39457AB-2A7C-634A-B63F-49D74BD9B10C}" srcOrd="0" destOrd="0" presId="urn:microsoft.com/office/officeart/2005/8/layout/cycle5"/>
    <dgm:cxn modelId="{A966F60D-C93B-7D48-95E0-C41AE9A097AE}" type="presParOf" srcId="{313E5316-CC05-424D-94F2-97A52091FA82}" destId="{A5344EBF-3A0C-4649-8C9D-D3D1A5C26DC0}" srcOrd="1" destOrd="0" presId="urn:microsoft.com/office/officeart/2005/8/layout/cycle5"/>
    <dgm:cxn modelId="{324EF0A1-9CE1-9449-BBDB-F9BCD2A6DCC9}" type="presParOf" srcId="{313E5316-CC05-424D-94F2-97A52091FA82}" destId="{E5B55C47-83D7-A044-9935-825F3D837017}" srcOrd="2" destOrd="0" presId="urn:microsoft.com/office/officeart/2005/8/layout/cycle5"/>
    <dgm:cxn modelId="{E69FCC22-3743-3944-9B98-D3C7904D9094}" type="presParOf" srcId="{313E5316-CC05-424D-94F2-97A52091FA82}" destId="{D9A57582-0A8D-3241-8322-F8D5E7A05A1C}" srcOrd="3" destOrd="0" presId="urn:microsoft.com/office/officeart/2005/8/layout/cycle5"/>
    <dgm:cxn modelId="{FDFC0E76-D8EA-0144-9E56-3991B5B88B22}" type="presParOf" srcId="{313E5316-CC05-424D-94F2-97A52091FA82}" destId="{93A84241-844E-904C-A861-F528B5C14DAA}" srcOrd="4" destOrd="0" presId="urn:microsoft.com/office/officeart/2005/8/layout/cycle5"/>
    <dgm:cxn modelId="{42E2B815-60A2-6A4D-8B8C-99F9644EF561}" type="presParOf" srcId="{313E5316-CC05-424D-94F2-97A52091FA82}" destId="{025FCFF6-BCC8-5A4E-B9E5-D52388CBE801}" srcOrd="5" destOrd="0" presId="urn:microsoft.com/office/officeart/2005/8/layout/cycle5"/>
    <dgm:cxn modelId="{28E3252A-8BEA-DD49-88FB-5E2F36BC5580}" type="presParOf" srcId="{313E5316-CC05-424D-94F2-97A52091FA82}" destId="{F01784A3-EE24-1145-8CF7-065BCB3F527A}" srcOrd="6" destOrd="0" presId="urn:microsoft.com/office/officeart/2005/8/layout/cycle5"/>
    <dgm:cxn modelId="{87CCA0B6-F996-684A-A93A-600A0FB7C456}" type="presParOf" srcId="{313E5316-CC05-424D-94F2-97A52091FA82}" destId="{AADA2CFC-5729-F04C-AC7F-6996113892D0}" srcOrd="7" destOrd="0" presId="urn:microsoft.com/office/officeart/2005/8/layout/cycle5"/>
    <dgm:cxn modelId="{B73E2877-553C-F147-8A27-B582A8033282}" type="presParOf" srcId="{313E5316-CC05-424D-94F2-97A52091FA82}" destId="{D12C55B0-7AE1-754A-909D-B5D1E7900CB2}" srcOrd="8" destOrd="0" presId="urn:microsoft.com/office/officeart/2005/8/layout/cycle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bg1">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accent5"/>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9457AB-2A7C-634A-B63F-49D74BD9B10C}">
      <dsp:nvSpPr>
        <dsp:cNvPr id="0" name=""/>
        <dsp:cNvSpPr/>
      </dsp:nvSpPr>
      <dsp:spPr>
        <a:xfrm>
          <a:off x="287470" y="112420"/>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299602" y="124552"/>
        <a:ext cx="358095" cy="224269"/>
      </dsp:txXfrm>
    </dsp:sp>
    <dsp:sp modelId="{E5B55C47-83D7-A044-9935-825F3D837017}">
      <dsp:nvSpPr>
        <dsp:cNvPr id="0" name=""/>
        <dsp:cNvSpPr/>
      </dsp:nvSpPr>
      <dsp:spPr>
        <a:xfrm>
          <a:off x="146952" y="236687"/>
          <a:ext cx="663395" cy="663395"/>
        </a:xfrm>
        <a:custGeom>
          <a:avLst/>
          <a:gdLst/>
          <a:ahLst/>
          <a:cxnLst/>
          <a:rect l="0" t="0" r="0" b="0"/>
          <a:pathLst>
            <a:path>
              <a:moveTo>
                <a:pt x="574287" y="105481"/>
              </a:moveTo>
              <a:arcTo wR="331697" hR="331697" stAng="19020017"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D9A57582-0A8D-3241-8322-F8D5E7A05A1C}">
      <dsp:nvSpPr>
        <dsp:cNvPr id="0" name=""/>
        <dsp:cNvSpPr/>
      </dsp:nvSpPr>
      <dsp:spPr>
        <a:xfrm>
          <a:off x="574729" y="609967"/>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586861" y="622099"/>
        <a:ext cx="358095" cy="224269"/>
      </dsp:txXfrm>
    </dsp:sp>
    <dsp:sp modelId="{025FCFF6-BCC8-5A4E-B9E5-D52388CBE801}">
      <dsp:nvSpPr>
        <dsp:cNvPr id="0" name=""/>
        <dsp:cNvSpPr/>
      </dsp:nvSpPr>
      <dsp:spPr>
        <a:xfrm>
          <a:off x="146952" y="236687"/>
          <a:ext cx="663395" cy="663395"/>
        </a:xfrm>
        <a:custGeom>
          <a:avLst/>
          <a:gdLst/>
          <a:ahLst/>
          <a:cxnLst/>
          <a:rect l="0" t="0" r="0" b="0"/>
          <a:pathLst>
            <a:path>
              <a:moveTo>
                <a:pt x="433578" y="647361"/>
              </a:moveTo>
              <a:arcTo wR="331697" hR="331697" stAng="4326747" swAng="2146505"/>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 modelId="{F01784A3-EE24-1145-8CF7-065BCB3F527A}">
      <dsp:nvSpPr>
        <dsp:cNvPr id="0" name=""/>
        <dsp:cNvSpPr/>
      </dsp:nvSpPr>
      <dsp:spPr>
        <a:xfrm>
          <a:off x="211" y="609967"/>
          <a:ext cx="382359" cy="248533"/>
        </a:xfrm>
        <a:prstGeom prst="roundRect">
          <a:avLst/>
        </a:prstGeom>
        <a:solidFill>
          <a:schemeClr val="accent3">
            <a:lumMod val="75000"/>
          </a:schemeClr>
        </a:solidFill>
        <a:ln w="26425"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s-EC" sz="1000" kern="1200" noProof="0" dirty="0"/>
            <a:t> </a:t>
          </a:r>
        </a:p>
      </dsp:txBody>
      <dsp:txXfrm>
        <a:off x="12343" y="622099"/>
        <a:ext cx="358095" cy="224269"/>
      </dsp:txXfrm>
    </dsp:sp>
    <dsp:sp modelId="{D12C55B0-7AE1-754A-909D-B5D1E7900CB2}">
      <dsp:nvSpPr>
        <dsp:cNvPr id="0" name=""/>
        <dsp:cNvSpPr/>
      </dsp:nvSpPr>
      <dsp:spPr>
        <a:xfrm>
          <a:off x="146952" y="236687"/>
          <a:ext cx="663395" cy="663395"/>
        </a:xfrm>
        <a:custGeom>
          <a:avLst/>
          <a:gdLst/>
          <a:ahLst/>
          <a:cxnLst/>
          <a:rect l="0" t="0" r="0" b="0"/>
          <a:pathLst>
            <a:path>
              <a:moveTo>
                <a:pt x="1069" y="305077"/>
              </a:moveTo>
              <a:arcTo wR="331697" hR="331697" stAng="11076194" swAng="2303789"/>
            </a:path>
          </a:pathLst>
        </a:custGeom>
        <a:noFill/>
        <a:ln w="9525" cap="flat" cmpd="sng" algn="ctr">
          <a:solidFill>
            <a:srgbClr val="C90000"/>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kzidenz-Grotesk Std Light" pitchFamily="50" charset="0"/>
              </a:defRPr>
            </a:lvl1pPr>
          </a:lstStyle>
          <a:p>
            <a:endParaRPr lang="en-GB" dirty="0">
              <a:latin typeface="Open Sans Light" panose="020B0306030504020204" pitchFamily="34" charset="0"/>
            </a:endParaRPr>
          </a:p>
        </p:txBody>
      </p:sp>
      <p:sp>
        <p:nvSpPr>
          <p:cNvPr id="122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kzidenz-Grotesk Std Light" pitchFamily="50" charset="0"/>
              </a:defRPr>
            </a:lvl1pPr>
          </a:lstStyle>
          <a:p>
            <a:endParaRPr lang="en-GB" dirty="0">
              <a:latin typeface="Open Sans Light" panose="020B0306030504020204" pitchFamily="34" charset="0"/>
            </a:endParaRPr>
          </a:p>
        </p:txBody>
      </p:sp>
    </p:spTree>
    <p:extLst>
      <p:ext uri="{BB962C8B-B14F-4D97-AF65-F5344CB8AC3E}">
        <p14:creationId xmlns:p14="http://schemas.microsoft.com/office/powerpoint/2010/main" val="1524582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Light" panose="020B0306030504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Light" panose="020B0306030504020204" pitchFamily="34" charset="0"/>
              </a:defRPr>
            </a:lvl1pPr>
          </a:lstStyle>
          <a:p>
            <a:fld id="{645CADFC-B07C-4CDF-A6CB-673776AD24B3}" type="datetimeFigureOut">
              <a:rPr lang="en-GB" smtClean="0"/>
              <a:pPr/>
              <a:t>19/01/2026</a:t>
            </a:fld>
            <a:endParaRPr lang="en-GB" dirty="0"/>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Light" panose="020B0306030504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Light" panose="020B0306030504020204" pitchFamily="34" charset="0"/>
              </a:defRPr>
            </a:lvl1pPr>
          </a:lstStyle>
          <a:p>
            <a:fld id="{7A4CD859-BDD9-4D9D-B820-59E9FC703A0F}" type="slidenum">
              <a:rPr lang="en-GB" smtClean="0"/>
              <a:pPr/>
              <a:t>‹#›</a:t>
            </a:fld>
            <a:endParaRPr lang="en-GB" dirty="0"/>
          </a:p>
        </p:txBody>
      </p:sp>
    </p:spTree>
    <p:extLst>
      <p:ext uri="{BB962C8B-B14F-4D97-AF65-F5344CB8AC3E}">
        <p14:creationId xmlns:p14="http://schemas.microsoft.com/office/powerpoint/2010/main" val="242800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6</a:t>
            </a:fld>
            <a:endParaRPr lang="en-GB" dirty="0"/>
          </a:p>
        </p:txBody>
      </p:sp>
    </p:spTree>
    <p:extLst>
      <p:ext uri="{BB962C8B-B14F-4D97-AF65-F5344CB8AC3E}">
        <p14:creationId xmlns:p14="http://schemas.microsoft.com/office/powerpoint/2010/main" val="324686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664B0-864B-B87E-56D8-D23DF8B27B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01C04E-234A-F06D-5955-6E254BF4F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1BAF1A-8A27-6DAC-5839-422B1FA27FE1}"/>
              </a:ext>
            </a:extLst>
          </p:cNvPr>
          <p:cNvSpPr>
            <a:spLocks noGrp="1"/>
          </p:cNvSpPr>
          <p:nvPr>
            <p:ph type="body" idx="1"/>
          </p:nvPr>
        </p:nvSpPr>
        <p:spPr/>
        <p:txBody>
          <a:bodyPr/>
          <a:lstStyle/>
          <a:p>
            <a:endParaRPr lang="es-EC" dirty="0"/>
          </a:p>
        </p:txBody>
      </p:sp>
      <p:sp>
        <p:nvSpPr>
          <p:cNvPr id="4" name="Slide Number Placeholder 3">
            <a:extLst>
              <a:ext uri="{FF2B5EF4-FFF2-40B4-BE49-F238E27FC236}">
                <a16:creationId xmlns:a16="http://schemas.microsoft.com/office/drawing/2014/main" id="{8A05B91A-6C2F-E63D-8BB3-C2391913E5ED}"/>
              </a:ext>
            </a:extLst>
          </p:cNvPr>
          <p:cNvSpPr>
            <a:spLocks noGrp="1"/>
          </p:cNvSpPr>
          <p:nvPr>
            <p:ph type="sldNum" sz="quarter" idx="5"/>
          </p:nvPr>
        </p:nvSpPr>
        <p:spPr/>
        <p:txBody>
          <a:bodyPr/>
          <a:lstStyle/>
          <a:p>
            <a:fld id="{7A4CD859-BDD9-4D9D-B820-59E9FC703A0F}" type="slidenum">
              <a:rPr lang="en-GB" smtClean="0"/>
              <a:pPr/>
              <a:t>57</a:t>
            </a:fld>
            <a:endParaRPr lang="en-GB" dirty="0"/>
          </a:p>
        </p:txBody>
      </p:sp>
    </p:spTree>
    <p:extLst>
      <p:ext uri="{BB962C8B-B14F-4D97-AF65-F5344CB8AC3E}">
        <p14:creationId xmlns:p14="http://schemas.microsoft.com/office/powerpoint/2010/main" val="955876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En mi opinión, la inteligencia es el estudio de las características de este órgano y del intento de recrearlo. Entonces, ¿qué es lo que hace este cerebro que genera toda esta intrincada belleza a nuestro alrededor y cómo podemos recrearlo nosotros mismos?</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11</a:t>
            </a:fld>
            <a:endParaRPr lang="en-GB" dirty="0"/>
          </a:p>
        </p:txBody>
      </p:sp>
    </p:spTree>
    <p:extLst>
      <p:ext uri="{BB962C8B-B14F-4D97-AF65-F5344CB8AC3E}">
        <p14:creationId xmlns:p14="http://schemas.microsoft.com/office/powerpoint/2010/main" val="1769432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Antes de Al-</a:t>
            </a:r>
            <a:r>
              <a:rPr lang="es-ES" dirty="0" err="1"/>
              <a:t>Khwārizmī</a:t>
            </a:r>
            <a:r>
              <a:rPr lang="es-ES" dirty="0"/>
              <a:t>, gran parte de las matemáticas dependía de la </a:t>
            </a:r>
            <a:r>
              <a:rPr lang="es-ES" b="1" dirty="0"/>
              <a:t>intuición geométrica</a:t>
            </a:r>
            <a:r>
              <a:rPr lang="es-ES" dirty="0"/>
              <a:t> y del ingenio caso por caso. Su aporte fue distinto: mostró que muchos problemas podían resolverse siguiendo </a:t>
            </a:r>
            <a:r>
              <a:rPr lang="es-ES" b="1" dirty="0"/>
              <a:t>pasos sistemáticos</a:t>
            </a:r>
            <a:r>
              <a:rPr lang="es-ES" dirty="0"/>
              <a:t>, independientes de quién los ejecuta.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13</a:t>
            </a:fld>
            <a:endParaRPr lang="en-GB" dirty="0"/>
          </a:p>
        </p:txBody>
      </p:sp>
    </p:spTree>
    <p:extLst>
      <p:ext uri="{BB962C8B-B14F-4D97-AF65-F5344CB8AC3E}">
        <p14:creationId xmlns:p14="http://schemas.microsoft.com/office/powerpoint/2010/main" val="76682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Al-</a:t>
            </a:r>
            <a:r>
              <a:rPr lang="es-ES" dirty="0" err="1"/>
              <a:t>Tūsī</a:t>
            </a:r>
            <a:r>
              <a:rPr lang="es-ES" dirty="0"/>
              <a:t> no buscó máquinas que pensaran,</a:t>
            </a:r>
            <a:br>
              <a:rPr lang="es-ES" dirty="0"/>
            </a:br>
            <a:r>
              <a:rPr lang="es-ES" dirty="0"/>
              <a:t>sino modelos que pensaran correctamente bajo restricciones.</a:t>
            </a:r>
            <a:br>
              <a:rPr lang="es-ES" dirty="0"/>
            </a:br>
            <a:r>
              <a:rPr lang="es-ES" dirty="0"/>
              <a:t>Ese problema sigue siendo central en la IA actual.</a:t>
            </a:r>
          </a:p>
          <a:p>
            <a:endParaRPr lang="es-ES" dirty="0"/>
          </a:p>
          <a:p>
            <a:r>
              <a:rPr lang="es-ES" b="1" dirty="0"/>
              <a:t>El “par de </a:t>
            </a:r>
            <a:r>
              <a:rPr lang="es-ES" b="1" dirty="0" err="1"/>
              <a:t>Tūsī</a:t>
            </a:r>
            <a:r>
              <a:rPr lang="es-ES" b="1" dirty="0"/>
              <a:t>” (</a:t>
            </a:r>
            <a:r>
              <a:rPr lang="es-ES" b="1" dirty="0" err="1"/>
              <a:t>Tusi</a:t>
            </a:r>
            <a:r>
              <a:rPr lang="es-ES" b="1" dirty="0"/>
              <a:t> </a:t>
            </a:r>
            <a:r>
              <a:rPr lang="es-ES" b="1" dirty="0" err="1"/>
              <a:t>couple</a:t>
            </a:r>
            <a:r>
              <a:rPr lang="es-ES" b="1" dirty="0"/>
              <a:t>)</a:t>
            </a:r>
            <a:br>
              <a:rPr lang="es-ES" dirty="0"/>
            </a:br>
            <a:r>
              <a:rPr lang="es-ES" dirty="0"/>
              <a:t>Un ingenioso dispositivo matemático que genera movimiento lineal a partir de movimientos circulares, permitiendo corregir modelos astronómicos sin violar principios físicos. Fue influyente incluso en Copérnico.</a:t>
            </a:r>
          </a:p>
          <a:p>
            <a:r>
              <a:rPr lang="es-ES" b="1" dirty="0"/>
              <a:t>Modelado bajo restricciones</a:t>
            </a:r>
            <a:br>
              <a:rPr lang="es-ES" dirty="0"/>
            </a:br>
            <a:r>
              <a:rPr lang="es-ES" dirty="0"/>
              <a:t>Buscó modelos que no solo ajustaran observaciones, sino que fueran </a:t>
            </a:r>
            <a:r>
              <a:rPr lang="es-ES" b="1" dirty="0"/>
              <a:t>conceptualmente coherentes</a:t>
            </a:r>
            <a:r>
              <a:rPr lang="es-ES" dirty="0"/>
              <a:t>. Introdujo la idea de que imponer estructura mejora la validez del modelo.</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18</a:t>
            </a:fld>
            <a:endParaRPr lang="en-GB" dirty="0"/>
          </a:p>
        </p:txBody>
      </p:sp>
    </p:spTree>
    <p:extLst>
      <p:ext uri="{BB962C8B-B14F-4D97-AF65-F5344CB8AC3E}">
        <p14:creationId xmlns:p14="http://schemas.microsoft.com/office/powerpoint/2010/main" val="575825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astrolabio es, en esencia, un </a:t>
            </a:r>
            <a:r>
              <a:rPr lang="es-ES" b="1" dirty="0"/>
              <a:t>modelo físico del mundo</a:t>
            </a:r>
            <a:r>
              <a:rPr lang="es-ES" dirty="0"/>
              <a:t> que permite resolver preguntas complejas mediante operaciones mecánicas simples.</a:t>
            </a:r>
          </a:p>
          <a:p>
            <a:r>
              <a:rPr lang="es-ES" dirty="0"/>
              <a:t>Con él, un usuario podía:</a:t>
            </a:r>
          </a:p>
          <a:p>
            <a:r>
              <a:rPr lang="es-ES" dirty="0"/>
              <a:t>inferir la hora,</a:t>
            </a:r>
          </a:p>
          <a:p>
            <a:r>
              <a:rPr lang="es-ES" dirty="0"/>
              <a:t>determinar la posición de estrellas,</a:t>
            </a:r>
          </a:p>
          <a:p>
            <a:r>
              <a:rPr lang="es-ES" dirty="0"/>
              <a:t>calcular coordenadas,</a:t>
            </a:r>
          </a:p>
          <a:p>
            <a:r>
              <a:rPr lang="es-ES" dirty="0"/>
              <a:t>orientarse espacialmente,</a:t>
            </a:r>
          </a:p>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19</a:t>
            </a:fld>
            <a:endParaRPr lang="en-GB" dirty="0"/>
          </a:p>
        </p:txBody>
      </p:sp>
    </p:spTree>
    <p:extLst>
      <p:ext uri="{BB962C8B-B14F-4D97-AF65-F5344CB8AC3E}">
        <p14:creationId xmlns:p14="http://schemas.microsoft.com/office/powerpoint/2010/main" val="2006366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t>Máquinas que ejecutan razonamiento de forma general</a:t>
            </a:r>
            <a:r>
              <a:rPr lang="es-ES" dirty="0"/>
              <a:t>.</a:t>
            </a:r>
          </a:p>
          <a:p>
            <a:endParaRPr lang="es-EC" dirty="0"/>
          </a:p>
          <a:p>
            <a:r>
              <a:rPr lang="es-ES" dirty="0"/>
              <a:t>Charles Babbage fue un matemático e inventor británico, considerado el "padre de la computación" por haber concebido la idea de una computadora programable digital. Sus diseños visionarios de la Máquina Diferencial y la Máquina Analítica sentaron las bases fundamentales para el desarrollo de la informática moderna.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21</a:t>
            </a:fld>
            <a:endParaRPr lang="en-GB" dirty="0"/>
          </a:p>
        </p:txBody>
      </p:sp>
    </p:spTree>
    <p:extLst>
      <p:ext uri="{BB962C8B-B14F-4D97-AF65-F5344CB8AC3E}">
        <p14:creationId xmlns:p14="http://schemas.microsoft.com/office/powerpoint/2010/main" val="539812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La Máquina Analítica fue un diseño revolucionario de Charles Babbage para una computadora mecánica de propósito general que utilizaba tarjetas perforadas para la entrada de instrucciones, permitiendo realizar cualquier cálculo matemático. Se considera el primer concepto de una computadora programable moderna, ya que incluía una unidad lógica, control de flujo y memoria integrada.</a:t>
            </a:r>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22</a:t>
            </a:fld>
            <a:endParaRPr lang="en-GB" dirty="0"/>
          </a:p>
        </p:txBody>
      </p:sp>
    </p:spTree>
    <p:extLst>
      <p:ext uri="{BB962C8B-B14F-4D97-AF65-F5344CB8AC3E}">
        <p14:creationId xmlns:p14="http://schemas.microsoft.com/office/powerpoint/2010/main" val="2529697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C" dirty="0"/>
          </a:p>
        </p:txBody>
      </p:sp>
      <p:sp>
        <p:nvSpPr>
          <p:cNvPr id="4" name="Slide Number Placeholder 3"/>
          <p:cNvSpPr>
            <a:spLocks noGrp="1"/>
          </p:cNvSpPr>
          <p:nvPr>
            <p:ph type="sldNum" sz="quarter" idx="5"/>
          </p:nvPr>
        </p:nvSpPr>
        <p:spPr/>
        <p:txBody>
          <a:bodyPr/>
          <a:lstStyle/>
          <a:p>
            <a:fld id="{7A4CD859-BDD9-4D9D-B820-59E9FC703A0F}" type="slidenum">
              <a:rPr lang="en-GB" smtClean="0"/>
              <a:pPr/>
              <a:t>49</a:t>
            </a:fld>
            <a:endParaRPr lang="en-GB" dirty="0"/>
          </a:p>
        </p:txBody>
      </p:sp>
    </p:spTree>
    <p:extLst>
      <p:ext uri="{BB962C8B-B14F-4D97-AF65-F5344CB8AC3E}">
        <p14:creationId xmlns:p14="http://schemas.microsoft.com/office/powerpoint/2010/main" val="1680510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5FB37-DEDA-855D-73CF-2350F770EA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DF2CD-0BB0-4F9B-175C-38C0BBECE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259BD2-977E-FF7B-4247-0E5C277EA4B2}"/>
              </a:ext>
            </a:extLst>
          </p:cNvPr>
          <p:cNvSpPr>
            <a:spLocks noGrp="1"/>
          </p:cNvSpPr>
          <p:nvPr>
            <p:ph type="body" idx="1"/>
          </p:nvPr>
        </p:nvSpPr>
        <p:spPr/>
        <p:txBody>
          <a:bodyPr/>
          <a:lstStyle/>
          <a:p>
            <a:endParaRPr lang="es-EC" dirty="0"/>
          </a:p>
        </p:txBody>
      </p:sp>
      <p:sp>
        <p:nvSpPr>
          <p:cNvPr id="4" name="Slide Number Placeholder 3">
            <a:extLst>
              <a:ext uri="{FF2B5EF4-FFF2-40B4-BE49-F238E27FC236}">
                <a16:creationId xmlns:a16="http://schemas.microsoft.com/office/drawing/2014/main" id="{CDA66B38-0B91-EEE4-54D3-0FD80906C7DD}"/>
              </a:ext>
            </a:extLst>
          </p:cNvPr>
          <p:cNvSpPr>
            <a:spLocks noGrp="1"/>
          </p:cNvSpPr>
          <p:nvPr>
            <p:ph type="sldNum" sz="quarter" idx="5"/>
          </p:nvPr>
        </p:nvSpPr>
        <p:spPr/>
        <p:txBody>
          <a:bodyPr/>
          <a:lstStyle/>
          <a:p>
            <a:fld id="{7A4CD859-BDD9-4D9D-B820-59E9FC703A0F}" type="slidenum">
              <a:rPr lang="en-GB" smtClean="0"/>
              <a:pPr/>
              <a:t>56</a:t>
            </a:fld>
            <a:endParaRPr lang="en-GB" dirty="0"/>
          </a:p>
        </p:txBody>
      </p:sp>
    </p:spTree>
    <p:extLst>
      <p:ext uri="{BB962C8B-B14F-4D97-AF65-F5344CB8AC3E}">
        <p14:creationId xmlns:p14="http://schemas.microsoft.com/office/powerpoint/2010/main" val="2800039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4"/>
            <a:ext cx="12038033" cy="1484655"/>
          </a:xfrm>
        </p:spPr>
        <p:txBody>
          <a:bodyPr/>
          <a:lstStyle>
            <a:lvl1pPr algn="ctr">
              <a:defRPr sz="43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title</a:t>
            </a:r>
            <a:r>
              <a:rPr lang="es-EC" noProof="0" dirty="0"/>
              <a:t> </a:t>
            </a:r>
            <a:r>
              <a:rPr lang="es-EC" noProof="0" dirty="0" err="1"/>
              <a:t>style</a:t>
            </a:r>
            <a:endParaRPr lang="es-EC" noProof="0" dirty="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subtitle</a:t>
            </a:r>
            <a:r>
              <a:rPr lang="es-EC" noProof="0" dirty="0"/>
              <a:t> </a:t>
            </a:r>
            <a:r>
              <a:rPr lang="es-EC" noProof="0" dirty="0" err="1"/>
              <a:t>style</a:t>
            </a:r>
            <a:endParaRPr lang="es-EC"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Image strip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1" y="2046762"/>
            <a:ext cx="2931201" cy="1485426"/>
          </a:xfrm>
        </p:spPr>
        <p:txBody>
          <a:bodyPr anchor="ctr" anchorCtr="0"/>
          <a:lstStyle>
            <a:lvl1pPr marL="0" indent="0" algn="ctr">
              <a:buFontTx/>
              <a:buNone/>
              <a:defRPr baseline="0"/>
            </a:lvl1pPr>
          </a:lstStyle>
          <a:p>
            <a:r>
              <a:rPr lang="en-GB" dirty="0"/>
              <a:t>Click to insert image</a:t>
            </a:r>
          </a:p>
        </p:txBody>
      </p:sp>
      <p:sp>
        <p:nvSpPr>
          <p:cNvPr id="24" name="Picture Placeholder 3"/>
          <p:cNvSpPr>
            <a:spLocks noGrp="1"/>
          </p:cNvSpPr>
          <p:nvPr>
            <p:ph type="pic" sz="quarter" idx="13" hasCustomPrompt="1"/>
          </p:nvPr>
        </p:nvSpPr>
        <p:spPr>
          <a:xfrm>
            <a:off x="6152350" y="2046762"/>
            <a:ext cx="5968223" cy="1485426"/>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05213"/>
            <a:ext cx="2931201" cy="1507721"/>
          </a:xfrm>
        </p:spPr>
        <p:txBody>
          <a:bodyPr anchor="ctr" anchorCtr="0"/>
          <a:lstStyle>
            <a:lvl1pPr marL="0" indent="0" algn="ctr">
              <a:buFontTx/>
              <a:buNone/>
              <a:defRPr baseline="0"/>
            </a:lvl1pPr>
          </a:lstStyle>
          <a:p>
            <a:r>
              <a:rPr lang="en-GB" dirty="0"/>
              <a:t>Click to insert image</a:t>
            </a:r>
          </a:p>
        </p:txBody>
      </p:sp>
      <p:sp>
        <p:nvSpPr>
          <p:cNvPr id="26" name="Picture Placeholder 3"/>
          <p:cNvSpPr>
            <a:spLocks noGrp="1"/>
          </p:cNvSpPr>
          <p:nvPr>
            <p:ph type="pic" sz="quarter" idx="15" hasCustomPrompt="1"/>
          </p:nvPr>
        </p:nvSpPr>
        <p:spPr>
          <a:xfrm>
            <a:off x="3115328" y="2046762"/>
            <a:ext cx="2941784" cy="3066172"/>
          </a:xfrm>
        </p:spPr>
        <p:txBody>
          <a:bodyPr anchor="ctr" anchorCtr="0"/>
          <a:lstStyle>
            <a:lvl1pPr marL="0" indent="0" algn="ctr">
              <a:buFontTx/>
              <a:buNone/>
              <a:defRPr baseline="0"/>
            </a:lvl1pPr>
          </a:lstStyle>
          <a:p>
            <a:r>
              <a:rPr lang="en-GB" dirty="0"/>
              <a:t>Click to insert image</a:t>
            </a:r>
          </a:p>
        </p:txBody>
      </p:sp>
      <p:sp>
        <p:nvSpPr>
          <p:cNvPr id="7" name="Picture Placeholder 3"/>
          <p:cNvSpPr>
            <a:spLocks noGrp="1"/>
          </p:cNvSpPr>
          <p:nvPr>
            <p:ph type="pic" sz="quarter" idx="16" hasCustomPrompt="1"/>
          </p:nvPr>
        </p:nvSpPr>
        <p:spPr>
          <a:xfrm>
            <a:off x="6152350" y="3605214"/>
            <a:ext cx="2931201" cy="1492250"/>
          </a:xfrm>
        </p:spPr>
        <p:txBody>
          <a:bodyPr anchor="ctr" anchorCtr="0"/>
          <a:lstStyle>
            <a:lvl1pPr marL="0" indent="0" algn="ctr">
              <a:buFontTx/>
              <a:buNone/>
              <a:defRPr baseline="0"/>
            </a:lvl1pPr>
          </a:lstStyle>
          <a:p>
            <a:r>
              <a:rPr lang="en-GB" dirty="0"/>
              <a:t>Click to insert image</a:t>
            </a:r>
          </a:p>
        </p:txBody>
      </p:sp>
      <p:sp>
        <p:nvSpPr>
          <p:cNvPr id="8" name="Picture Placeholder 3"/>
          <p:cNvSpPr>
            <a:spLocks noGrp="1"/>
          </p:cNvSpPr>
          <p:nvPr>
            <p:ph type="pic" sz="quarter" idx="17" hasCustomPrompt="1"/>
          </p:nvPr>
        </p:nvSpPr>
        <p:spPr>
          <a:xfrm>
            <a:off x="9191488" y="3605213"/>
            <a:ext cx="2931201" cy="1492251"/>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2959371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Image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63989" cy="3066172"/>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13987"/>
            <a:ext cx="2931201" cy="1498947"/>
          </a:xfrm>
        </p:spPr>
        <p:txBody>
          <a:bodyPr anchor="ctr" anchorCtr="0"/>
          <a:lstStyle>
            <a:lvl1pPr marL="0" indent="0" algn="ctr">
              <a:buFontTx/>
              <a:buNone/>
              <a:defRPr baseline="0"/>
            </a:lvl1pPr>
          </a:lstStyle>
          <a:p>
            <a:r>
              <a:rPr lang="en-GB" dirty="0"/>
              <a:t>Click to insert image</a:t>
            </a:r>
          </a:p>
        </p:txBody>
      </p:sp>
      <p:sp>
        <p:nvSpPr>
          <p:cNvPr id="10" name="Picture Placeholder 3"/>
          <p:cNvSpPr>
            <a:spLocks noGrp="1"/>
          </p:cNvSpPr>
          <p:nvPr>
            <p:ph type="pic" sz="quarter" idx="19" hasCustomPrompt="1"/>
          </p:nvPr>
        </p:nvSpPr>
        <p:spPr>
          <a:xfrm>
            <a:off x="82541" y="5171685"/>
            <a:ext cx="2931201" cy="1498947"/>
          </a:xfrm>
        </p:spPr>
        <p:txBody>
          <a:bodyPr anchor="ctr" anchorCtr="0"/>
          <a:lstStyle>
            <a:lvl1pPr marL="0" indent="0" algn="ctr">
              <a:buFontTx/>
              <a:buNone/>
              <a:defRPr baseline="0"/>
            </a:lvl1pPr>
          </a:lstStyle>
          <a:p>
            <a:r>
              <a:rPr lang="en-GB" dirty="0"/>
              <a:t>Click to insert image</a:t>
            </a:r>
          </a:p>
        </p:txBody>
      </p:sp>
      <p:sp>
        <p:nvSpPr>
          <p:cNvPr id="12" name="Picture Placeholder 3"/>
          <p:cNvSpPr>
            <a:spLocks noGrp="1"/>
          </p:cNvSpPr>
          <p:nvPr>
            <p:ph type="pic" sz="quarter" idx="21" hasCustomPrompt="1"/>
          </p:nvPr>
        </p:nvSpPr>
        <p:spPr>
          <a:xfrm>
            <a:off x="3115328" y="3613987"/>
            <a:ext cx="5978806" cy="1498947"/>
          </a:xfrm>
        </p:spPr>
        <p:txBody>
          <a:bodyPr anchor="ctr" anchorCtr="0"/>
          <a:lstStyle>
            <a:lvl1pPr marL="0" indent="0" algn="ctr">
              <a:buFontTx/>
              <a:buNone/>
              <a:defRPr baseline="0"/>
            </a:lvl1pPr>
          </a:lstStyle>
          <a:p>
            <a:r>
              <a:rPr lang="en-GB" dirty="0"/>
              <a:t>Click to insert image</a:t>
            </a:r>
          </a:p>
        </p:txBody>
      </p:sp>
      <p:sp>
        <p:nvSpPr>
          <p:cNvPr id="14" name="Picture Placeholder 3"/>
          <p:cNvSpPr>
            <a:spLocks noGrp="1"/>
          </p:cNvSpPr>
          <p:nvPr>
            <p:ph type="pic" sz="quarter" idx="23" hasCustomPrompt="1"/>
          </p:nvPr>
        </p:nvSpPr>
        <p:spPr>
          <a:xfrm>
            <a:off x="3115328" y="5171685"/>
            <a:ext cx="2931201" cy="1498947"/>
          </a:xfrm>
        </p:spPr>
        <p:txBody>
          <a:bodyPr anchor="ctr" anchorCtr="0"/>
          <a:lstStyle>
            <a:lvl1pPr marL="0" indent="0" algn="ctr">
              <a:buFontTx/>
              <a:buNone/>
              <a:defRPr baseline="0"/>
            </a:lvl1pPr>
          </a:lstStyle>
          <a:p>
            <a:r>
              <a:rPr lang="en-GB" dirty="0"/>
              <a:t>Click to insert image</a:t>
            </a:r>
          </a:p>
        </p:txBody>
      </p:sp>
      <p:sp>
        <p:nvSpPr>
          <p:cNvPr id="15" name="Picture Placeholder 3"/>
          <p:cNvSpPr>
            <a:spLocks noGrp="1"/>
          </p:cNvSpPr>
          <p:nvPr>
            <p:ph type="pic" sz="quarter" idx="24" hasCustomPrompt="1"/>
          </p:nvPr>
        </p:nvSpPr>
        <p:spPr>
          <a:xfrm>
            <a:off x="6152350" y="2046762"/>
            <a:ext cx="2931201" cy="1495770"/>
          </a:xfrm>
        </p:spPr>
        <p:txBody>
          <a:bodyPr anchor="ctr" anchorCtr="0"/>
          <a:lstStyle>
            <a:lvl1pPr marL="0" indent="0" algn="ctr">
              <a:buFontTx/>
              <a:buNone/>
              <a:defRPr baseline="0"/>
            </a:lvl1pPr>
          </a:lstStyle>
          <a:p>
            <a:r>
              <a:rPr lang="en-GB" dirty="0"/>
              <a:t>Click to insert image</a:t>
            </a:r>
          </a:p>
        </p:txBody>
      </p:sp>
      <p:sp>
        <p:nvSpPr>
          <p:cNvPr id="17" name="Picture Placeholder 3"/>
          <p:cNvSpPr>
            <a:spLocks noGrp="1"/>
          </p:cNvSpPr>
          <p:nvPr>
            <p:ph type="pic" sz="quarter" idx="26" hasCustomPrompt="1"/>
          </p:nvPr>
        </p:nvSpPr>
        <p:spPr>
          <a:xfrm>
            <a:off x="6152350" y="473186"/>
            <a:ext cx="2931201" cy="1495770"/>
          </a:xfrm>
        </p:spPr>
        <p:txBody>
          <a:bodyPr anchor="ctr" anchorCtr="0"/>
          <a:lstStyle>
            <a:lvl1pPr marL="0" indent="0" algn="ctr">
              <a:buFontTx/>
              <a:buNone/>
              <a:defRPr baseline="0"/>
            </a:lvl1pPr>
          </a:lstStyle>
          <a:p>
            <a:r>
              <a:rPr lang="en-GB" dirty="0"/>
              <a:t>Click to insert image</a:t>
            </a:r>
          </a:p>
        </p:txBody>
      </p:sp>
      <p:sp>
        <p:nvSpPr>
          <p:cNvPr id="18" name="Picture Placeholder 3"/>
          <p:cNvSpPr>
            <a:spLocks noGrp="1"/>
          </p:cNvSpPr>
          <p:nvPr>
            <p:ph type="pic" sz="quarter" idx="27" hasCustomPrompt="1"/>
          </p:nvPr>
        </p:nvSpPr>
        <p:spPr>
          <a:xfrm>
            <a:off x="6152350" y="5171685"/>
            <a:ext cx="2931201" cy="1498947"/>
          </a:xfrm>
        </p:spPr>
        <p:txBody>
          <a:bodyPr anchor="ctr" anchorCtr="0"/>
          <a:lstStyle>
            <a:lvl1pPr marL="0" indent="0" algn="ctr">
              <a:buFontTx/>
              <a:buNone/>
              <a:defRPr baseline="0"/>
            </a:lvl1pPr>
          </a:lstStyle>
          <a:p>
            <a:r>
              <a:rPr lang="en-GB" dirty="0"/>
              <a:t>Click to insert image</a:t>
            </a:r>
          </a:p>
        </p:txBody>
      </p:sp>
      <p:sp>
        <p:nvSpPr>
          <p:cNvPr id="19" name="Picture Placeholder 3"/>
          <p:cNvSpPr>
            <a:spLocks noGrp="1"/>
          </p:cNvSpPr>
          <p:nvPr>
            <p:ph type="pic" sz="quarter" idx="28" hasCustomPrompt="1"/>
          </p:nvPr>
        </p:nvSpPr>
        <p:spPr>
          <a:xfrm>
            <a:off x="9191488" y="2046762"/>
            <a:ext cx="2931201" cy="3066172"/>
          </a:xfrm>
        </p:spPr>
        <p:txBody>
          <a:bodyPr anchor="ctr" anchorCtr="0"/>
          <a:lstStyle>
            <a:lvl1pPr marL="0" indent="0" algn="ctr">
              <a:buFontTx/>
              <a:buNone/>
              <a:defRPr baseline="0"/>
            </a:lvl1pPr>
          </a:lstStyle>
          <a:p>
            <a:r>
              <a:rPr lang="en-GB" dirty="0"/>
              <a:t>Click to insert image</a:t>
            </a:r>
          </a:p>
        </p:txBody>
      </p:sp>
      <p:sp>
        <p:nvSpPr>
          <p:cNvPr id="21" name="Picture Placeholder 3"/>
          <p:cNvSpPr>
            <a:spLocks noGrp="1"/>
          </p:cNvSpPr>
          <p:nvPr>
            <p:ph type="pic" sz="quarter" idx="30" hasCustomPrompt="1"/>
          </p:nvPr>
        </p:nvSpPr>
        <p:spPr>
          <a:xfrm>
            <a:off x="9191488" y="473186"/>
            <a:ext cx="2931201" cy="1495770"/>
          </a:xfrm>
        </p:spPr>
        <p:txBody>
          <a:bodyPr anchor="ctr" anchorCtr="0"/>
          <a:lstStyle>
            <a:lvl1pPr marL="0" indent="0" algn="ctr">
              <a:buFontTx/>
              <a:buNone/>
              <a:defRPr baseline="0"/>
            </a:lvl1pPr>
          </a:lstStyle>
          <a:p>
            <a:r>
              <a:rPr lang="en-GB" dirty="0"/>
              <a:t>Click to insert image</a:t>
            </a:r>
          </a:p>
        </p:txBody>
      </p:sp>
      <p:sp>
        <p:nvSpPr>
          <p:cNvPr id="22" name="Picture Placeholder 3"/>
          <p:cNvSpPr>
            <a:spLocks noGrp="1"/>
          </p:cNvSpPr>
          <p:nvPr>
            <p:ph type="pic" sz="quarter" idx="31" hasCustomPrompt="1"/>
          </p:nvPr>
        </p:nvSpPr>
        <p:spPr>
          <a:xfrm>
            <a:off x="9191488" y="5171685"/>
            <a:ext cx="2931201" cy="1498947"/>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1076139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Full screen image">
    <p:spTree>
      <p:nvGrpSpPr>
        <p:cNvPr id="1" name=""/>
        <p:cNvGrpSpPr/>
        <p:nvPr/>
      </p:nvGrpSpPr>
      <p:grpSpPr>
        <a:xfrm>
          <a:off x="0" y="0"/>
          <a:ext cx="0" cy="0"/>
          <a:chOff x="0" y="0"/>
          <a:chExt cx="0" cy="0"/>
        </a:xfrm>
      </p:grpSpPr>
      <p:sp>
        <p:nvSpPr>
          <p:cNvPr id="5" name="Picture Placeholder 3"/>
          <p:cNvSpPr>
            <a:spLocks noGrp="1"/>
          </p:cNvSpPr>
          <p:nvPr>
            <p:ph type="pic" sz="quarter" idx="12" hasCustomPrompt="1"/>
          </p:nvPr>
        </p:nvSpPr>
        <p:spPr>
          <a:xfrm>
            <a:off x="0" y="0"/>
            <a:ext cx="12190413" cy="6859588"/>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20904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 Subtitle</a:t>
            </a:r>
            <a:endParaRPr lang="en-GB"/>
          </a:p>
        </p:txBody>
      </p:sp>
      <p:sp>
        <p:nvSpPr>
          <p:cNvPr id="3" name="Content Placeholder 2"/>
          <p:cNvSpPr>
            <a:spLocks noGrp="1"/>
          </p:cNvSpPr>
          <p:nvPr>
            <p:ph idx="1"/>
          </p:nvPr>
        </p:nvSpPr>
        <p:spPr>
          <a:xfrm>
            <a:off x="82539" y="476360"/>
            <a:ext cx="12038034" cy="6194272"/>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24284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540" y="476361"/>
            <a:ext cx="597457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7" name="Content Placeholder 2"/>
          <p:cNvSpPr>
            <a:spLocks noGrp="1"/>
          </p:cNvSpPr>
          <p:nvPr>
            <p:ph idx="10"/>
          </p:nvPr>
        </p:nvSpPr>
        <p:spPr>
          <a:xfrm>
            <a:off x="82540" y="1047992"/>
            <a:ext cx="597457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
        <p:nvSpPr>
          <p:cNvPr id="8" name="Title 1"/>
          <p:cNvSpPr>
            <a:spLocks noGrp="1"/>
          </p:cNvSpPr>
          <p:nvPr>
            <p:ph type="title" hasCustomPrompt="1"/>
          </p:nvPr>
        </p:nvSpPr>
        <p:spPr>
          <a:xfrm>
            <a:off x="82539" y="0"/>
            <a:ext cx="12038033" cy="404907"/>
          </a:xfrm>
        </p:spPr>
        <p:txBody>
          <a:bodyPr/>
          <a:lstStyle>
            <a:lvl1pPr>
              <a:defRPr/>
            </a:lvl1pPr>
          </a:lstStyle>
          <a:p>
            <a:r>
              <a:rPr lang="en-US"/>
              <a:t>Title | Subtitle</a:t>
            </a:r>
            <a:endParaRPr lang="en-GB"/>
          </a:p>
        </p:txBody>
      </p:sp>
      <p:sp>
        <p:nvSpPr>
          <p:cNvPr id="9" name="Text Placeholder 2"/>
          <p:cNvSpPr>
            <a:spLocks noGrp="1"/>
          </p:cNvSpPr>
          <p:nvPr>
            <p:ph type="body" idx="11" hasCustomPrompt="1"/>
          </p:nvPr>
        </p:nvSpPr>
        <p:spPr>
          <a:xfrm>
            <a:off x="6152350" y="476361"/>
            <a:ext cx="596822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10" name="Content Placeholder 2"/>
          <p:cNvSpPr>
            <a:spLocks noGrp="1"/>
          </p:cNvSpPr>
          <p:nvPr>
            <p:ph idx="12"/>
          </p:nvPr>
        </p:nvSpPr>
        <p:spPr>
          <a:xfrm>
            <a:off x="6152350" y="1047992"/>
            <a:ext cx="596822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727863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F+P Colour Scheme">
    <p:spTree>
      <p:nvGrpSpPr>
        <p:cNvPr id="1" name=""/>
        <p:cNvGrpSpPr/>
        <p:nvPr/>
      </p:nvGrpSpPr>
      <p:grpSpPr>
        <a:xfrm>
          <a:off x="0" y="0"/>
          <a:ext cx="0" cy="0"/>
          <a:chOff x="0" y="0"/>
          <a:chExt cx="0" cy="0"/>
        </a:xfrm>
      </p:grpSpPr>
      <p:sp>
        <p:nvSpPr>
          <p:cNvPr id="58" name="Title 1"/>
          <p:cNvSpPr>
            <a:spLocks noGrp="1"/>
          </p:cNvSpPr>
          <p:nvPr>
            <p:ph type="title" hasCustomPrompt="1"/>
          </p:nvPr>
        </p:nvSpPr>
        <p:spPr>
          <a:xfrm>
            <a:off x="82539" y="0"/>
            <a:ext cx="12038033" cy="404907"/>
          </a:xfrm>
        </p:spPr>
        <p:txBody>
          <a:bodyPr/>
          <a:lstStyle>
            <a:lvl1pPr>
              <a:defRPr/>
            </a:lvl1pPr>
          </a:lstStyle>
          <a:p>
            <a:r>
              <a:rPr lang="en-GB"/>
              <a:t>Title | Subtitle</a:t>
            </a:r>
          </a:p>
        </p:txBody>
      </p:sp>
    </p:spTree>
    <p:extLst>
      <p:ext uri="{BB962C8B-B14F-4D97-AF65-F5344CB8AC3E}">
        <p14:creationId xmlns:p14="http://schemas.microsoft.com/office/powerpoint/2010/main" val="52042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275264" y="223635"/>
            <a:ext cx="2012052" cy="553870"/>
          </a:xfrm>
          <a:prstGeom prst="rect">
            <a:avLst/>
          </a:prstGeom>
        </p:spPr>
        <p:txBody>
          <a:bodyPr wrap="square" lIns="0" tIns="0" rIns="0" bIns="0">
            <a:spAutoFit/>
          </a:bodyPr>
          <a:lstStyle>
            <a:lvl1pPr>
              <a:defRPr sz="3599" b="0" i="0">
                <a:solidFill>
                  <a:schemeClr val="tx1"/>
                </a:solidFill>
                <a:latin typeface="Arial"/>
                <a:cs typeface="Arial"/>
              </a:defRPr>
            </a:lvl1pPr>
          </a:lstStyle>
          <a:p>
            <a:endParaRPr/>
          </a:p>
        </p:txBody>
      </p:sp>
      <p:sp>
        <p:nvSpPr>
          <p:cNvPr id="3" name="Holder 3"/>
          <p:cNvSpPr>
            <a:spLocks noGrp="1"/>
          </p:cNvSpPr>
          <p:nvPr>
            <p:ph type="subTitle" idx="4"/>
          </p:nvPr>
        </p:nvSpPr>
        <p:spPr>
          <a:xfrm>
            <a:off x="1828563" y="3841370"/>
            <a:ext cx="8533289" cy="276999"/>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000" b="0" i="0">
                <a:solidFill>
                  <a:schemeClr val="tx1"/>
                </a:solidFill>
                <a:latin typeface="Calibri"/>
                <a:cs typeface="Calibri"/>
              </a:defRPr>
            </a:lvl1pPr>
          </a:lstStyle>
          <a:p>
            <a:pPr marL="12695">
              <a:spcBef>
                <a:spcPts val="50"/>
              </a:spcBef>
            </a:pPr>
            <a:r>
              <a:rPr lang="es"/>
              <a:t>Stephen Law</a:t>
            </a:r>
          </a:p>
          <a:p>
            <a:pPr marL="12695"/>
            <a:r>
              <a:rPr lang="es"/>
              <a:t>Departamento de Geografía | University College London</a:t>
            </a:r>
          </a:p>
        </p:txBody>
      </p:sp>
      <p:sp>
        <p:nvSpPr>
          <p:cNvPr id="5" name="Holder 5"/>
          <p:cNvSpPr>
            <a:spLocks noGrp="1"/>
          </p:cNvSpPr>
          <p:nvPr>
            <p:ph type="dt" sz="half" idx="6"/>
          </p:nvPr>
        </p:nvSpPr>
        <p:spPr/>
        <p:txBody>
          <a:bodyPr lIns="0" tIns="0" rIns="0" bIns="0"/>
          <a:lstStyle>
            <a:lvl1pPr>
              <a:defRPr sz="1000" b="0" i="0">
                <a:solidFill>
                  <a:schemeClr val="tx1"/>
                </a:solidFill>
                <a:latin typeface="Calibri"/>
                <a:cs typeface="Calibri"/>
              </a:defRPr>
            </a:lvl1pPr>
          </a:lstStyle>
          <a:p>
            <a:pPr marL="12695">
              <a:spcBef>
                <a:spcPts val="50"/>
              </a:spcBef>
            </a:pPr>
            <a:r>
              <a:rPr lang="es" spc="-10"/>
              <a:t>02/11/2021</a:t>
            </a:r>
          </a:p>
        </p:txBody>
      </p:sp>
      <p:sp>
        <p:nvSpPr>
          <p:cNvPr id="6" name="Holder 6"/>
          <p:cNvSpPr>
            <a:spLocks noGrp="1"/>
          </p:cNvSpPr>
          <p:nvPr>
            <p:ph type="sldNum" sz="quarter" idx="7"/>
          </p:nvPr>
        </p:nvSpPr>
        <p:spPr/>
        <p:txBody>
          <a:bodyPr lIns="0" tIns="0" rIns="0" bIns="0"/>
          <a:lstStyle>
            <a:lvl1pPr>
              <a:defRPr sz="1000" b="1" i="0">
                <a:solidFill>
                  <a:schemeClr val="tx1"/>
                </a:solidFill>
                <a:latin typeface="Calibri"/>
                <a:cs typeface="Calibri"/>
              </a:defRPr>
            </a:lvl1pPr>
          </a:lstStyle>
          <a:p>
            <a:pPr marL="104734">
              <a:spcBef>
                <a:spcPts val="50"/>
              </a:spcBef>
            </a:pPr>
            <a:fld id="{81D60167-4931-47E6-BA6A-407CBD079E47}" type="slidenum">
              <a:rPr lang="en-GB" spc="-25" smtClean="0"/>
              <a:pPr marL="104734">
                <a:spcBef>
                  <a:spcPts val="50"/>
                </a:spcBef>
              </a:pPr>
              <a:t>‹#›</a:t>
            </a:fld>
            <a:endParaRPr lang="en-GB" spc="-25"/>
          </a:p>
        </p:txBody>
      </p:sp>
    </p:spTree>
    <p:extLst>
      <p:ext uri="{BB962C8B-B14F-4D97-AF65-F5344CB8AC3E}">
        <p14:creationId xmlns:p14="http://schemas.microsoft.com/office/powerpoint/2010/main" val="33232562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889" y="3429794"/>
            <a:ext cx="5156211" cy="404907"/>
          </a:xfrm>
          <a:prstGeom prst="rect">
            <a:avLst/>
          </a:prstGeom>
        </p:spPr>
        <p:txBody>
          <a:bodyPr/>
          <a:lstStyle>
            <a:lvl1pPr>
              <a:defRPr sz="2800">
                <a:solidFill>
                  <a:schemeClr val="tx2"/>
                </a:solidFill>
              </a:defRPr>
            </a:lvl1pPr>
          </a:lstStyle>
          <a:p>
            <a:r>
              <a:rPr lang="es-EC" noProof="0" dirty="0"/>
              <a:t>Agenda de la sesión</a:t>
            </a:r>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6349990" y="3429794"/>
            <a:ext cx="5518160" cy="2856706"/>
          </a:xfrm>
          <a:prstGeom prst="rect">
            <a:avLst/>
          </a:prstGeom>
        </p:spPr>
        <p:txBody>
          <a:bodyPr/>
          <a:lstStyle>
            <a:lvl1pPr marL="0" marR="0" indent="0" algn="l" defTabSz="914400" rtl="0" eaLnBrk="1" fontAlgn="base" latinLnBrk="0" hangingPunct="1">
              <a:lnSpc>
                <a:spcPct val="100000"/>
              </a:lnSpc>
              <a:spcBef>
                <a:spcPts val="0"/>
              </a:spcBef>
              <a:spcAft>
                <a:spcPts val="238"/>
              </a:spcAft>
              <a:buClrTx/>
              <a:buSzTx/>
              <a:buFont typeface="+mj-lt"/>
              <a:buAutoNum type="arabicPeriod"/>
              <a:tabLst/>
              <a:defRPr b="1">
                <a:latin typeface="Open Sans" pitchFamily="2" charset="0"/>
                <a:ea typeface="Open Sans" pitchFamily="2" charset="0"/>
                <a:cs typeface="Open Sans" pitchFamily="2" charset="0"/>
              </a:defRPr>
            </a:lvl1pPr>
            <a:lvl2pPr>
              <a:buAutoNum type="arabicPeriod"/>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013036" marR="0" lvl="1"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r>
              <a:rPr lang="es-EC" noProof="0" dirty="0"/>
              <a:t>	</a:t>
            </a:r>
          </a:p>
          <a:p>
            <a:pPr marL="1489255" marR="0" lvl="2"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2033506" marR="0" lvl="3"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1753188917"/>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0" y="0"/>
            <a:ext cx="11359321" cy="524922"/>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142707" y="536391"/>
            <a:ext cx="11359321" cy="4556255"/>
          </a:xfrm>
          <a:prstGeom prst="rect">
            <a:avLst/>
          </a:prstGeom>
        </p:spPr>
        <p:txBody>
          <a:bodyPr spcFirstLastPara="1" wrap="square" lIns="91425" tIns="91425" rIns="91425" bIns="91425" anchor="t" anchorCtr="0">
            <a:noAutofit/>
          </a:bodyPr>
          <a:lstStyle>
            <a:lvl1pPr marL="609539" lvl="0" indent="-440223" rtl="0">
              <a:spcBef>
                <a:spcPts val="800"/>
              </a:spcBef>
              <a:spcAft>
                <a:spcPts val="0"/>
              </a:spcAft>
              <a:buSzPts val="1600"/>
              <a:buFont typeface="Roboto Light"/>
              <a:buChar char="●"/>
              <a:defRPr>
                <a:latin typeface="Roboto Light"/>
                <a:ea typeface="Roboto Light"/>
                <a:cs typeface="Roboto Light"/>
                <a:sym typeface="Roboto Light"/>
              </a:defRPr>
            </a:lvl1pPr>
            <a:lvl2pPr marL="1219078" lvl="1" indent="-440223" rtl="0">
              <a:spcBef>
                <a:spcPts val="800"/>
              </a:spcBef>
              <a:spcAft>
                <a:spcPts val="0"/>
              </a:spcAft>
              <a:buSzPts val="1600"/>
              <a:buFont typeface="Roboto Light"/>
              <a:buChar char="○"/>
              <a:defRPr>
                <a:latin typeface="Roboto Light"/>
                <a:ea typeface="Roboto Light"/>
                <a:cs typeface="Roboto Light"/>
                <a:sym typeface="Roboto Light"/>
              </a:defRPr>
            </a:lvl2pPr>
            <a:lvl3pPr marL="1828617" lvl="2" indent="-440223" rtl="0">
              <a:spcBef>
                <a:spcPts val="800"/>
              </a:spcBef>
              <a:spcAft>
                <a:spcPts val="0"/>
              </a:spcAft>
              <a:buSzPts val="1600"/>
              <a:buFont typeface="Roboto Light"/>
              <a:buChar char="■"/>
              <a:defRPr>
                <a:latin typeface="Roboto Light"/>
                <a:ea typeface="Roboto Light"/>
                <a:cs typeface="Roboto Light"/>
                <a:sym typeface="Roboto Light"/>
              </a:defRPr>
            </a:lvl3pPr>
            <a:lvl4pPr marL="2438156" lvl="3" indent="-440223" rtl="0">
              <a:spcBef>
                <a:spcPts val="800"/>
              </a:spcBef>
              <a:spcAft>
                <a:spcPts val="0"/>
              </a:spcAft>
              <a:buSzPts val="1600"/>
              <a:buFont typeface="Roboto Light"/>
              <a:buChar char="●"/>
              <a:defRPr>
                <a:latin typeface="Roboto Light"/>
                <a:ea typeface="Roboto Light"/>
                <a:cs typeface="Roboto Light"/>
                <a:sym typeface="Roboto Light"/>
              </a:defRPr>
            </a:lvl4pPr>
            <a:lvl5pPr marL="3047695" lvl="4" indent="-440223" rtl="0">
              <a:spcBef>
                <a:spcPts val="800"/>
              </a:spcBef>
              <a:spcAft>
                <a:spcPts val="0"/>
              </a:spcAft>
              <a:buSzPts val="1600"/>
              <a:buFont typeface="Roboto Light"/>
              <a:buChar char="○"/>
              <a:defRPr>
                <a:latin typeface="Roboto Light"/>
                <a:ea typeface="Roboto Light"/>
                <a:cs typeface="Roboto Light"/>
                <a:sym typeface="Roboto Light"/>
              </a:defRPr>
            </a:lvl5pPr>
            <a:lvl6pPr marL="3657234" lvl="5" indent="-440223" rtl="0">
              <a:spcBef>
                <a:spcPts val="800"/>
              </a:spcBef>
              <a:spcAft>
                <a:spcPts val="0"/>
              </a:spcAft>
              <a:buSzPts val="1600"/>
              <a:buFont typeface="Roboto Light"/>
              <a:buChar char="■"/>
              <a:defRPr>
                <a:latin typeface="Roboto Light"/>
                <a:ea typeface="Roboto Light"/>
                <a:cs typeface="Roboto Light"/>
                <a:sym typeface="Roboto Light"/>
              </a:defRPr>
            </a:lvl6pPr>
            <a:lvl7pPr marL="4266773" lvl="6" indent="-440223" rtl="0">
              <a:spcBef>
                <a:spcPts val="800"/>
              </a:spcBef>
              <a:spcAft>
                <a:spcPts val="0"/>
              </a:spcAft>
              <a:buSzPts val="1600"/>
              <a:buFont typeface="Roboto Light"/>
              <a:buChar char="●"/>
              <a:defRPr>
                <a:latin typeface="Roboto Light"/>
                <a:ea typeface="Roboto Light"/>
                <a:cs typeface="Roboto Light"/>
                <a:sym typeface="Roboto Light"/>
              </a:defRPr>
            </a:lvl7pPr>
            <a:lvl8pPr marL="4876312" lvl="7" indent="-440223" rtl="0">
              <a:spcBef>
                <a:spcPts val="800"/>
              </a:spcBef>
              <a:spcAft>
                <a:spcPts val="0"/>
              </a:spcAft>
              <a:buSzPts val="1600"/>
              <a:buFont typeface="Roboto Light"/>
              <a:buChar char="○"/>
              <a:defRPr>
                <a:latin typeface="Roboto Light"/>
                <a:ea typeface="Roboto Light"/>
                <a:cs typeface="Roboto Light"/>
                <a:sym typeface="Roboto Light"/>
              </a:defRPr>
            </a:lvl8pPr>
            <a:lvl9pPr marL="5485851" lvl="8" indent="-440223"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3" name="Google Shape;23;p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cxnSp>
        <p:nvCxnSpPr>
          <p:cNvPr id="24" name="Google Shape;24;p4"/>
          <p:cNvCxnSpPr/>
          <p:nvPr/>
        </p:nvCxnSpPr>
        <p:spPr>
          <a:xfrm>
            <a:off x="127225" y="536404"/>
            <a:ext cx="11165746" cy="11203"/>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9521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s-EC" noProof="0" dirty="0" err="1"/>
              <a:t>Contents</a:t>
            </a:r>
            <a:endParaRPr lang="es-EC" noProof="0" dirty="0"/>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82540" y="808038"/>
            <a:ext cx="6011874" cy="4114800"/>
          </a:xfrm>
        </p:spPr>
        <p:txBody>
          <a:bodyPr/>
          <a:lstStyle>
            <a:lvl1pPr marL="0" marR="0" indent="0" algn="l" defTabSz="914400" rtl="0" eaLnBrk="1" fontAlgn="base" latinLnBrk="0" hangingPunct="1">
              <a:lnSpc>
                <a:spcPct val="100000"/>
              </a:lnSpc>
              <a:spcBef>
                <a:spcPts val="0"/>
              </a:spcBef>
              <a:spcAft>
                <a:spcPts val="238"/>
              </a:spcAft>
              <a:buClrTx/>
              <a:buSzTx/>
              <a:buFont typeface="+mj-lt"/>
              <a:buNone/>
              <a:tabLst/>
              <a:defRPr/>
            </a:lvl1pPr>
            <a:lvl2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3750897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0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EC" noProof="0" dirty="0" err="1"/>
              <a:t>Title</a:t>
            </a:r>
            <a:r>
              <a:rPr lang="es-EC" noProof="0" dirty="0"/>
              <a:t> | </a:t>
            </a:r>
            <a:r>
              <a:rPr lang="es-EC" noProof="0" dirty="0" err="1"/>
              <a:t>Subtitle</a:t>
            </a:r>
            <a:endParaRPr lang="es-EC" noProof="0" dirty="0"/>
          </a:p>
        </p:txBody>
      </p:sp>
    </p:spTree>
    <p:extLst>
      <p:ext uri="{BB962C8B-B14F-4D97-AF65-F5344CB8AC3E}">
        <p14:creationId xmlns:p14="http://schemas.microsoft.com/office/powerpoint/2010/main" val="419234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ivi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8B71A9-1D8E-4306-A77B-7BB1004306A6}"/>
              </a:ext>
            </a:extLst>
          </p:cNvPr>
          <p:cNvSpPr>
            <a:spLocks noGrp="1"/>
          </p:cNvSpPr>
          <p:nvPr>
            <p:ph type="body" sz="quarter" idx="10" hasCustomPrompt="1"/>
          </p:nvPr>
        </p:nvSpPr>
        <p:spPr>
          <a:xfrm>
            <a:off x="0" y="3165941"/>
            <a:ext cx="12190413" cy="527707"/>
          </a:xfrm>
        </p:spPr>
        <p:txBody>
          <a:bodyPr/>
          <a:lstStyle>
            <a:lvl1pPr marL="0" indent="0" algn="ctr">
              <a:buNone/>
              <a:defRPr sz="28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Divider</a:t>
            </a:r>
            <a:endParaRPr lang="es-EC" noProof="0" dirty="0"/>
          </a:p>
        </p:txBody>
      </p:sp>
    </p:spTree>
    <p:extLst>
      <p:ext uri="{BB962C8B-B14F-4D97-AF65-F5344CB8AC3E}">
        <p14:creationId xmlns:p14="http://schemas.microsoft.com/office/powerpoint/2010/main" val="100336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mage no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Title | Subtitle</a:t>
            </a:r>
            <a:endParaRPr lang="en-GB"/>
          </a:p>
        </p:txBody>
      </p:sp>
      <p:sp>
        <p:nvSpPr>
          <p:cNvPr id="5" name="Picture Placeholder 3"/>
          <p:cNvSpPr>
            <a:spLocks noGrp="1"/>
          </p:cNvSpPr>
          <p:nvPr>
            <p:ph type="pic" sz="quarter" idx="12" hasCustomPrompt="1"/>
          </p:nvPr>
        </p:nvSpPr>
        <p:spPr>
          <a:xfrm>
            <a:off x="70535" y="476360"/>
            <a:ext cx="12050038" cy="6128217"/>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93287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Image with sourc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540" y="476360"/>
            <a:ext cx="12038033" cy="5932273"/>
          </a:xfrm>
        </p:spPr>
        <p:txBody>
          <a:bodyPr anchor="ctr" anchorCtr="0"/>
          <a:lstStyle>
            <a:lvl1pPr marL="0" indent="0" algn="ctr">
              <a:buNone/>
              <a:defRPr sz="1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dirty="0"/>
              <a:t>Click icon to add picture</a:t>
            </a:r>
            <a:endParaRPr lang="en-GB" dirty="0"/>
          </a:p>
        </p:txBody>
      </p:sp>
      <p:sp>
        <p:nvSpPr>
          <p:cNvPr id="5" name="Title 1"/>
          <p:cNvSpPr txBox="1">
            <a:spLocks/>
          </p:cNvSpPr>
          <p:nvPr userDrawn="1"/>
        </p:nvSpPr>
        <p:spPr bwMode="auto">
          <a:xfrm>
            <a:off x="82539" y="0"/>
            <a:ext cx="1205708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457200" algn="l" rtl="0" eaLnBrk="1" fontAlgn="base" hangingPunct="1">
              <a:spcBef>
                <a:spcPct val="0"/>
              </a:spcBef>
              <a:spcAft>
                <a:spcPct val="0"/>
              </a:spcAft>
              <a:defRPr b="1">
                <a:solidFill>
                  <a:schemeClr val="tx2"/>
                </a:solidFill>
                <a:latin typeface="Arial" charset="0"/>
              </a:defRPr>
            </a:lvl6pPr>
            <a:lvl7pPr marL="914400" algn="l" rtl="0" eaLnBrk="1" fontAlgn="base" hangingPunct="1">
              <a:spcBef>
                <a:spcPct val="0"/>
              </a:spcBef>
              <a:spcAft>
                <a:spcPct val="0"/>
              </a:spcAft>
              <a:defRPr b="1">
                <a:solidFill>
                  <a:schemeClr val="tx2"/>
                </a:solidFill>
                <a:latin typeface="Arial" charset="0"/>
              </a:defRPr>
            </a:lvl7pPr>
            <a:lvl8pPr marL="1371600" algn="l" rtl="0" eaLnBrk="1" fontAlgn="base" hangingPunct="1">
              <a:spcBef>
                <a:spcPct val="0"/>
              </a:spcBef>
              <a:spcAft>
                <a:spcPct val="0"/>
              </a:spcAft>
              <a:defRPr b="1">
                <a:solidFill>
                  <a:schemeClr val="tx2"/>
                </a:solidFill>
                <a:latin typeface="Arial" charset="0"/>
              </a:defRPr>
            </a:lvl8pPr>
            <a:lvl9pPr marL="1828800" algn="l" rtl="0" eaLnBrk="1" fontAlgn="base" hangingPunct="1">
              <a:spcBef>
                <a:spcPct val="0"/>
              </a:spcBef>
              <a:spcAft>
                <a:spcPct val="0"/>
              </a:spcAft>
              <a:defRPr b="1">
                <a:solidFill>
                  <a:schemeClr val="tx2"/>
                </a:solidFill>
                <a:latin typeface="Arial" charset="0"/>
              </a:defRPr>
            </a:lvl9pPr>
          </a:lstStyle>
          <a:p>
            <a:r>
              <a:rPr lang="en-US" sz="2100" dirty="0">
                <a:latin typeface="Open Sans Light" panose="020B0306030504020204" pitchFamily="34" charset="0"/>
              </a:rPr>
              <a:t>Click to edit Master title style</a:t>
            </a:r>
            <a:endParaRPr lang="en-GB" sz="2100" dirty="0">
              <a:latin typeface="Open Sans Light" panose="020B0306030504020204" pitchFamily="34" charset="0"/>
            </a:endParaRPr>
          </a:p>
        </p:txBody>
      </p:sp>
      <p:sp>
        <p:nvSpPr>
          <p:cNvPr id="6"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Tree>
    <p:extLst>
      <p:ext uri="{BB962C8B-B14F-4D97-AF65-F5344CB8AC3E}">
        <p14:creationId xmlns:p14="http://schemas.microsoft.com/office/powerpoint/2010/main" val="188044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Landscap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5" y="2046762"/>
            <a:ext cx="5983028" cy="30661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2046762"/>
            <a:ext cx="5983028" cy="3066172"/>
          </a:xfrm>
        </p:spPr>
        <p:txBody>
          <a:bodyPr anchor="ctr" anchorCtr="0"/>
          <a:lstStyle>
            <a:lvl1pPr marL="0" indent="0" algn="ctr">
              <a:buFontTx/>
              <a:buNone/>
              <a:defRPr baseline="0"/>
            </a:lvl1pPr>
          </a:lstStyle>
          <a:p>
            <a:r>
              <a:rPr lang="en-GB" dirty="0"/>
              <a:t>Click icon to insert image</a:t>
            </a:r>
          </a:p>
        </p:txBody>
      </p:sp>
      <p:sp>
        <p:nvSpPr>
          <p:cNvPr id="3" name="Slide Number Placeholder 5">
            <a:extLst>
              <a:ext uri="{FF2B5EF4-FFF2-40B4-BE49-F238E27FC236}">
                <a16:creationId xmlns:a16="http://schemas.microsoft.com/office/drawing/2014/main" id="{E4EC229B-0358-58B7-ADC2-D9E0AEFFEC1C}"/>
              </a:ext>
            </a:extLst>
          </p:cNvPr>
          <p:cNvSpPr>
            <a:spLocks noGrp="1"/>
          </p:cNvSpPr>
          <p:nvPr>
            <p:ph type="sldNum" sz="quarter" idx="4"/>
          </p:nvPr>
        </p:nvSpPr>
        <p:spPr>
          <a:xfrm>
            <a:off x="11275948" y="6604577"/>
            <a:ext cx="540000" cy="144000"/>
          </a:xfrm>
          <a:prstGeom prst="rect">
            <a:avLst/>
          </a:prstGeom>
        </p:spPr>
        <p:txBody>
          <a:bodyPr vert="horz" lIns="0" tIns="0" rIns="0" bIns="0" rtlCol="0" anchor="b" anchorCtr="0">
            <a:noAutofit/>
          </a:bodyPr>
          <a:lstStyle>
            <a:lvl1pPr algn="r">
              <a:defRPr sz="1000" b="1">
                <a:solidFill>
                  <a:schemeClr val="bg1">
                    <a:lumMod val="50000"/>
                    <a:lumOff val="50000"/>
                  </a:schemeClr>
                </a:solidFill>
              </a:defRPr>
            </a:lvl1pPr>
          </a:lstStyle>
          <a:p>
            <a:endParaRPr lang="en-GB" dirty="0"/>
          </a:p>
        </p:txBody>
      </p:sp>
    </p:spTree>
    <p:extLst>
      <p:ext uri="{BB962C8B-B14F-4D97-AF65-F5344CB8AC3E}">
        <p14:creationId xmlns:p14="http://schemas.microsoft.com/office/powerpoint/2010/main" val="358764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_Portrait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6" y="476360"/>
            <a:ext cx="5986575" cy="61942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476360"/>
            <a:ext cx="5983028" cy="61942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0520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_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83028" cy="3066172"/>
          </a:xfrm>
        </p:spPr>
        <p:txBody>
          <a:bodyPr anchor="ctr" anchorCtr="0"/>
          <a:lstStyle>
            <a:lvl1pPr marL="0" indent="0" algn="ctr">
              <a:buFontTx/>
              <a:buNone/>
              <a:defRPr baseline="0"/>
            </a:lvl1pPr>
          </a:lstStyle>
          <a:p>
            <a:r>
              <a:rPr lang="en-GB" dirty="0"/>
              <a:t>Click icon to insert image</a:t>
            </a:r>
          </a:p>
        </p:txBody>
      </p:sp>
      <p:sp>
        <p:nvSpPr>
          <p:cNvPr id="24" name="Picture Placeholder 3"/>
          <p:cNvSpPr>
            <a:spLocks noGrp="1"/>
          </p:cNvSpPr>
          <p:nvPr>
            <p:ph type="pic" sz="quarter" idx="13" hasCustomPrompt="1"/>
          </p:nvPr>
        </p:nvSpPr>
        <p:spPr>
          <a:xfrm>
            <a:off x="6161556" y="476360"/>
            <a:ext cx="5983028" cy="3066172"/>
          </a:xfrm>
        </p:spPr>
        <p:txBody>
          <a:bodyPr anchor="ctr" anchorCtr="0"/>
          <a:lstStyle>
            <a:lvl1pPr marL="0" indent="0" algn="ctr">
              <a:buFontTx/>
              <a:buNone/>
              <a:defRPr baseline="0"/>
            </a:lvl1pPr>
          </a:lstStyle>
          <a:p>
            <a:r>
              <a:rPr lang="en-GB" dirty="0"/>
              <a:t>Click icon to insert image</a:t>
            </a:r>
          </a:p>
        </p:txBody>
      </p:sp>
      <p:sp>
        <p:nvSpPr>
          <p:cNvPr id="25" name="Picture Placeholder 3"/>
          <p:cNvSpPr>
            <a:spLocks noGrp="1"/>
          </p:cNvSpPr>
          <p:nvPr>
            <p:ph type="pic" sz="quarter" idx="14" hasCustomPrompt="1"/>
          </p:nvPr>
        </p:nvSpPr>
        <p:spPr>
          <a:xfrm>
            <a:off x="82540" y="3613987"/>
            <a:ext cx="5983028" cy="3066172"/>
          </a:xfrm>
        </p:spPr>
        <p:txBody>
          <a:bodyPr anchor="ctr" anchorCtr="0"/>
          <a:lstStyle>
            <a:lvl1pPr marL="0" indent="0" algn="ctr">
              <a:buFontTx/>
              <a:buNone/>
              <a:defRPr baseline="0"/>
            </a:lvl1pPr>
          </a:lstStyle>
          <a:p>
            <a:r>
              <a:rPr lang="en-GB" dirty="0"/>
              <a:t>Click icon to insert image</a:t>
            </a:r>
          </a:p>
        </p:txBody>
      </p:sp>
      <p:sp>
        <p:nvSpPr>
          <p:cNvPr id="26" name="Picture Placeholder 3"/>
          <p:cNvSpPr>
            <a:spLocks noGrp="1"/>
          </p:cNvSpPr>
          <p:nvPr>
            <p:ph type="pic" sz="quarter" idx="15" hasCustomPrompt="1"/>
          </p:nvPr>
        </p:nvSpPr>
        <p:spPr>
          <a:xfrm>
            <a:off x="6161556" y="3613987"/>
            <a:ext cx="5983028" cy="30661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5375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39" y="0"/>
            <a:ext cx="1203803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p>
            <a:pPr lvl="0"/>
            <a:r>
              <a:rPr lang="es-EC" noProof="0" dirty="0" err="1"/>
              <a:t>Title</a:t>
            </a:r>
            <a:r>
              <a:rPr lang="es-EC" noProof="0" dirty="0"/>
              <a:t> | </a:t>
            </a:r>
            <a:r>
              <a:rPr lang="es-EC" noProof="0" dirty="0" err="1"/>
              <a:t>Subtitle</a:t>
            </a:r>
            <a:endParaRPr lang="es-EC" noProof="0" dirty="0"/>
          </a:p>
        </p:txBody>
      </p:sp>
      <p:sp>
        <p:nvSpPr>
          <p:cNvPr id="1027" name="Rectangle 3"/>
          <p:cNvSpPr>
            <a:spLocks noGrp="1" noChangeArrowheads="1"/>
          </p:cNvSpPr>
          <p:nvPr>
            <p:ph type="body" idx="1"/>
          </p:nvPr>
        </p:nvSpPr>
        <p:spPr bwMode="auto">
          <a:xfrm>
            <a:off x="82539" y="476360"/>
            <a:ext cx="12038034" cy="60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a:t>
            </a:r>
            <a:r>
              <a:rPr lang="es-EC" noProof="0" dirty="0" err="1"/>
              <a:t>text</a:t>
            </a:r>
            <a:endParaRPr lang="es-EC" noProof="0" dirty="0"/>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bg1">
                    <a:lumMod val="50000"/>
                    <a:lumOff val="50000"/>
                  </a:schemeClr>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bg1">
                    <a:lumMod val="50000"/>
                    <a:lumOff val="50000"/>
                  </a:schemeClr>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cSld>
  <p:clrMap bg1="dk2" tx1="lt1" bg2="dk1" tx2="lt2" accent1="accent1" accent2="accent2" accent3="accent3" accent4="accent4" accent5="accent5" accent6="accent6" hlink="hlink" folHlink="folHlink"/>
  <p:sldLayoutIdLst>
    <p:sldLayoutId id="2147483649" r:id="rId1"/>
    <p:sldLayoutId id="2147483654" r:id="rId2"/>
    <p:sldLayoutId id="2147483668" r:id="rId3"/>
    <p:sldLayoutId id="2147483667" r:id="rId4"/>
    <p:sldLayoutId id="2147483661" r:id="rId5"/>
    <p:sldLayoutId id="2147483657" r:id="rId6"/>
    <p:sldLayoutId id="2147483659" r:id="rId7"/>
    <p:sldLayoutId id="2147483660" r:id="rId8"/>
    <p:sldLayoutId id="2147483662" r:id="rId9"/>
    <p:sldLayoutId id="2147483663" r:id="rId10"/>
    <p:sldLayoutId id="2147483664" r:id="rId11"/>
    <p:sldLayoutId id="2147483665" r:id="rId12"/>
    <p:sldLayoutId id="2147483650" r:id="rId13"/>
    <p:sldLayoutId id="2147483653" r:id="rId14"/>
    <p:sldLayoutId id="2147483666" r:id="rId15"/>
    <p:sldLayoutId id="2147483680" r:id="rId16"/>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85B1BB-A2A7-280B-2084-F5BC6AE7F442}"/>
              </a:ext>
            </a:extLst>
          </p:cNvPr>
          <p:cNvSpPr/>
          <p:nvPr userDrawn="1"/>
        </p:nvSpPr>
        <p:spPr>
          <a:xfrm>
            <a:off x="0" y="0"/>
            <a:ext cx="6095206" cy="6859588"/>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tx2"/>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tx2"/>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extLst>
      <p:ext uri="{BB962C8B-B14F-4D97-AF65-F5344CB8AC3E}">
        <p14:creationId xmlns:p14="http://schemas.microsoft.com/office/powerpoint/2010/main" val="3002693524"/>
      </p:ext>
    </p:extLst>
  </p:cSld>
  <p:clrMap bg1="dk2" tx1="lt1" bg2="dk1" tx2="lt2" accent1="accent1" accent2="accent2" accent3="accent3" accent4="accent4" accent5="accent5" accent6="accent6" hlink="hlink" folHlink="folHlink"/>
  <p:sldLayoutIdLst>
    <p:sldLayoutId id="2147483671" r:id="rId1"/>
    <p:sldLayoutId id="2147483673" r:id="rId2"/>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png"/><Relationship Id="rId7" Type="http://schemas.openxmlformats.org/officeDocument/2006/relationships/diagramQuickStyle" Target="../diagrams/quickStyle1.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png"/><Relationship Id="rId9" Type="http://schemas.microsoft.com/office/2007/relationships/diagramDrawing" Target="../diagrams/drawing1.xml"/></Relationships>
</file>

<file path=ppt/slides/_rels/slide17.xml.rels><?xml version="1.0" encoding="UTF-8" standalone="yes"?>
<Relationships xmlns="http://schemas.openxmlformats.org/package/2006/relationships"><Relationship Id="rId8" Type="http://schemas.openxmlformats.org/officeDocument/2006/relationships/video" Target="../media/media4.avi"/><Relationship Id="rId13" Type="http://schemas.openxmlformats.org/officeDocument/2006/relationships/image" Target="../media/image18.png"/><Relationship Id="rId3" Type="http://schemas.microsoft.com/office/2007/relationships/media" Target="../media/media2.avi"/><Relationship Id="rId7" Type="http://schemas.microsoft.com/office/2007/relationships/media" Target="../media/media4.avi"/><Relationship Id="rId12" Type="http://schemas.openxmlformats.org/officeDocument/2006/relationships/image" Target="../media/image17.png"/><Relationship Id="rId2" Type="http://schemas.openxmlformats.org/officeDocument/2006/relationships/video" Target="../media/media1.avi"/><Relationship Id="rId16" Type="http://schemas.openxmlformats.org/officeDocument/2006/relationships/image" Target="../media/image21.png"/><Relationship Id="rId1" Type="http://schemas.microsoft.com/office/2007/relationships/media" Target="../media/media1.avi"/><Relationship Id="rId6" Type="http://schemas.openxmlformats.org/officeDocument/2006/relationships/video" Target="../media/media3.avi"/><Relationship Id="rId11" Type="http://schemas.openxmlformats.org/officeDocument/2006/relationships/slideLayout" Target="../slideLayouts/slideLayout3.xml"/><Relationship Id="rId5" Type="http://schemas.microsoft.com/office/2007/relationships/media" Target="../media/media3.avi"/><Relationship Id="rId15" Type="http://schemas.openxmlformats.org/officeDocument/2006/relationships/image" Target="../media/image20.png"/><Relationship Id="rId10" Type="http://schemas.openxmlformats.org/officeDocument/2006/relationships/video" Target="../media/media5.avi"/><Relationship Id="rId4" Type="http://schemas.openxmlformats.org/officeDocument/2006/relationships/video" Target="../media/media2.avi"/><Relationship Id="rId9" Type="http://schemas.microsoft.com/office/2007/relationships/media" Target="../media/media5.avi"/><Relationship Id="rId1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5.png"/><Relationship Id="rId7" Type="http://schemas.openxmlformats.org/officeDocument/2006/relationships/diagramColors" Target="../diagrams/colors2.xm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7.jpeg"/></Relationships>
</file>

<file path=ppt/slides/_rels/slide2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diagramLayout" Target="../diagrams/layout3.xml"/><Relationship Id="rId7" Type="http://schemas.openxmlformats.org/officeDocument/2006/relationships/image" Target="../media/image28.png"/><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image" Target="../media/image30.jpe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4.xml"/><Relationship Id="rId7" Type="http://schemas.openxmlformats.org/officeDocument/2006/relationships/image" Target="../media/image31.jpeg"/><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9" Type="http://schemas.openxmlformats.org/officeDocument/2006/relationships/image" Target="../media/image33.jpe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4.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4.jpeg"/><Relationship Id="rId1" Type="http://schemas.openxmlformats.org/officeDocument/2006/relationships/slideLayout" Target="../slideLayouts/slideLayout3.xml"/><Relationship Id="rId5" Type="http://schemas.openxmlformats.org/officeDocument/2006/relationships/image" Target="../media/image37.jpeg"/><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s://presentations.copernicus.org/EGU2020/" TargetMode="External"/><Relationship Id="rId7" Type="http://schemas.openxmlformats.org/officeDocument/2006/relationships/image" Target="../media/image46.jpg"/><Relationship Id="rId2" Type="http://schemas.openxmlformats.org/officeDocument/2006/relationships/image" Target="../media/image43.jpg"/><Relationship Id="rId1" Type="http://schemas.openxmlformats.org/officeDocument/2006/relationships/slideLayout" Target="../slideLayouts/slideLayout3.xml"/><Relationship Id="rId6" Type="http://schemas.openxmlformats.org/officeDocument/2006/relationships/hyperlink" Target="https://www.tandfonline.com/eprint/NKs3TjDt5FCrKDsgSTrD/full" TargetMode="External"/><Relationship Id="rId5" Type="http://schemas.openxmlformats.org/officeDocument/2006/relationships/image" Target="../media/image45.jpg"/><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gif"/><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gif"/><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arxiv.org/abs/1905.08233" TargetMode="External"/><Relationship Id="rId2" Type="http://schemas.openxmlformats.org/officeDocument/2006/relationships/image" Target="../media/image56.gif"/><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hyperlink" Target="https://openai.com/blog/emergent-tool-use/" TargetMode="Externa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59.png"/><Relationship Id="rId5" Type="http://schemas.openxmlformats.org/officeDocument/2006/relationships/hyperlink" Target="https://www.nature.com/articles/nature14236" TargetMode="External"/><Relationship Id="rId4" Type="http://schemas.openxmlformats.org/officeDocument/2006/relationships/image" Target="../media/image58.gif"/></Relationships>
</file>

<file path=ppt/slides/_rels/slide4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g"/><Relationship Id="rId9" Type="http://schemas.openxmlformats.org/officeDocument/2006/relationships/image" Target="../media/image45.jp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png"/><Relationship Id="rId21" Type="http://schemas.openxmlformats.org/officeDocument/2006/relationships/image" Target="../media/image89.png"/><Relationship Id="rId34" Type="http://schemas.openxmlformats.org/officeDocument/2006/relationships/image" Target="../media/image102.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png"/><Relationship Id="rId33" Type="http://schemas.openxmlformats.org/officeDocument/2006/relationships/image" Target="../media/image101.png"/><Relationship Id="rId38" Type="http://schemas.openxmlformats.org/officeDocument/2006/relationships/image" Target="../media/image106.png"/><Relationship Id="rId2" Type="http://schemas.openxmlformats.org/officeDocument/2006/relationships/image" Target="../media/image70.png"/><Relationship Id="rId16" Type="http://schemas.openxmlformats.org/officeDocument/2006/relationships/image" Target="../media/image84.png"/><Relationship Id="rId20" Type="http://schemas.openxmlformats.org/officeDocument/2006/relationships/image" Target="../media/image88.png"/><Relationship Id="rId29" Type="http://schemas.openxmlformats.org/officeDocument/2006/relationships/image" Target="../media/image97.png"/><Relationship Id="rId1" Type="http://schemas.openxmlformats.org/officeDocument/2006/relationships/slideLayout" Target="../slideLayouts/slideLayout3.xml"/><Relationship Id="rId6" Type="http://schemas.openxmlformats.org/officeDocument/2006/relationships/image" Target="../media/image74.pn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png"/><Relationship Id="rId40" Type="http://schemas.openxmlformats.org/officeDocument/2006/relationships/image" Target="../media/image108.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96.png"/><Relationship Id="rId36" Type="http://schemas.openxmlformats.org/officeDocument/2006/relationships/image" Target="../media/image104.png"/><Relationship Id="rId10" Type="http://schemas.openxmlformats.org/officeDocument/2006/relationships/image" Target="../media/image78.png"/><Relationship Id="rId19" Type="http://schemas.openxmlformats.org/officeDocument/2006/relationships/image" Target="../media/image87.png"/><Relationship Id="rId31" Type="http://schemas.openxmlformats.org/officeDocument/2006/relationships/image" Target="../media/image99.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 Id="rId8" Type="http://schemas.openxmlformats.org/officeDocument/2006/relationships/image" Target="../media/image76.png"/><Relationship Id="rId3" Type="http://schemas.openxmlformats.org/officeDocument/2006/relationships/image" Target="../media/image7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1.png"/><Relationship Id="rId4" Type="http://schemas.openxmlformats.org/officeDocument/2006/relationships/image" Target="../media/image5.jpg"/></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61.xml.rels><?xml version="1.0" encoding="UTF-8" standalone="yes"?>
<Relationships xmlns="http://schemas.openxmlformats.org/package/2006/relationships"><Relationship Id="rId3" Type="http://schemas.openxmlformats.org/officeDocument/2006/relationships/image" Target="../media/image119.jpg"/><Relationship Id="rId2" Type="http://schemas.openxmlformats.org/officeDocument/2006/relationships/hyperlink" Target="https://mauriciocodesso.com/img/convolution/costln.gif" TargetMode="Externa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20.jpg"/><Relationship Id="rId1" Type="http://schemas.openxmlformats.org/officeDocument/2006/relationships/slideLayout" Target="../slideLayouts/slideLayout3.xml"/><Relationship Id="rId4" Type="http://schemas.openxmlformats.org/officeDocument/2006/relationships/image" Target="../media/image121.png"/></Relationships>
</file>

<file path=ppt/slides/_rels/slide63.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3.xml"/><Relationship Id="rId5" Type="http://schemas.openxmlformats.org/officeDocument/2006/relationships/image" Target="../media/image126.png"/><Relationship Id="rId4"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128.jp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scikit-learn.org/stable/" TargetMode="External"/><Relationship Id="rId2" Type="http://schemas.openxmlformats.org/officeDocument/2006/relationships/image" Target="../media/image13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B37A5E-2D88-C882-E89E-75009C08AF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AEFB785-4FB4-97D5-6F30-4139B6F9CCE0}"/>
              </a:ext>
            </a:extLst>
          </p:cNvPr>
          <p:cNvSpPr>
            <a:spLocks noGrp="1"/>
          </p:cNvSpPr>
          <p:nvPr>
            <p:ph type="title"/>
          </p:nvPr>
        </p:nvSpPr>
        <p:spPr/>
        <p:txBody>
          <a:bodyPr/>
          <a:lstStyle/>
          <a:p>
            <a:r>
              <a:rPr lang="es-EC" noProof="0" dirty="0" err="1"/>
              <a:t>Intro</a:t>
            </a:r>
            <a:r>
              <a:rPr lang="es-EC" noProof="0" dirty="0"/>
              <a:t> a Machine </a:t>
            </a:r>
            <a:r>
              <a:rPr lang="es-EC" noProof="0" dirty="0" err="1"/>
              <a:t>Learning</a:t>
            </a:r>
            <a:endParaRPr lang="es-EC" noProof="0" dirty="0"/>
          </a:p>
        </p:txBody>
      </p:sp>
      <p:sp>
        <p:nvSpPr>
          <p:cNvPr id="2" name="Text Placeholder 4">
            <a:extLst>
              <a:ext uri="{FF2B5EF4-FFF2-40B4-BE49-F238E27FC236}">
                <a16:creationId xmlns:a16="http://schemas.microsoft.com/office/drawing/2014/main" id="{C16A296F-0E1A-E468-7D72-9271DA972D23}"/>
              </a:ext>
            </a:extLst>
          </p:cNvPr>
          <p:cNvSpPr>
            <a:spLocks noGrp="1"/>
          </p:cNvSpPr>
          <p:nvPr>
            <p:ph type="body" sz="quarter" idx="10"/>
          </p:nvPr>
        </p:nvSpPr>
        <p:spPr>
          <a:xfrm>
            <a:off x="6349990" y="3429794"/>
            <a:ext cx="5518160" cy="2856706"/>
          </a:xfrm>
        </p:spPr>
        <p:txBody>
          <a:bodyPr/>
          <a:lstStyle/>
          <a:p>
            <a:pPr marL="285750" indent="-285750">
              <a:buFont typeface="Arial" panose="020B0604020202020204" pitchFamily="34" charset="0"/>
              <a:buChar char="•"/>
            </a:pPr>
            <a:r>
              <a:rPr lang="es-EC" noProof="0" dirty="0"/>
              <a:t>Introducción a los tipos de Machine </a:t>
            </a:r>
            <a:r>
              <a:rPr lang="es-EC" noProof="0" dirty="0" err="1"/>
              <a:t>Learning</a:t>
            </a:r>
            <a:endParaRPr lang="es-EC" noProof="0" dirty="0"/>
          </a:p>
          <a:p>
            <a:pPr marL="285750" indent="-285750">
              <a:buFont typeface="Arial" panose="020B0604020202020204" pitchFamily="34" charset="0"/>
              <a:buChar char="•"/>
            </a:pPr>
            <a:r>
              <a:rPr lang="es-EC" noProof="0" dirty="0"/>
              <a:t>Regresión logística</a:t>
            </a:r>
          </a:p>
          <a:p>
            <a:pPr marL="285750" indent="-285750">
              <a:buFont typeface="Arial" panose="020B0604020202020204" pitchFamily="34" charset="0"/>
              <a:buChar char="•"/>
            </a:pPr>
            <a:r>
              <a:rPr lang="es-EC" noProof="0" dirty="0"/>
              <a:t>K-</a:t>
            </a:r>
            <a:r>
              <a:rPr lang="es-EC" noProof="0" dirty="0" err="1"/>
              <a:t>Nearest</a:t>
            </a:r>
            <a:r>
              <a:rPr lang="es-EC" noProof="0" dirty="0"/>
              <a:t> </a:t>
            </a:r>
            <a:r>
              <a:rPr lang="es-EC" noProof="0" dirty="0" err="1"/>
              <a:t>Neighbors</a:t>
            </a:r>
            <a:r>
              <a:rPr lang="es-EC" noProof="0" dirty="0"/>
              <a:t> (KNN)</a:t>
            </a:r>
          </a:p>
          <a:p>
            <a:pPr marL="285750" indent="-285750">
              <a:buFont typeface="Arial" panose="020B0604020202020204" pitchFamily="34" charset="0"/>
              <a:buChar char="•"/>
            </a:pPr>
            <a:r>
              <a:rPr lang="es-EC" noProof="0" dirty="0" err="1"/>
              <a:t>Random</a:t>
            </a:r>
            <a:r>
              <a:rPr lang="es-EC" noProof="0" dirty="0"/>
              <a:t> Forest</a:t>
            </a:r>
          </a:p>
          <a:p>
            <a:pPr marL="342900" indent="-342900">
              <a:buFont typeface="Arial" panose="020B0604020202020204" pitchFamily="34" charset="0"/>
              <a:buChar char="•"/>
            </a:pPr>
            <a:endParaRPr lang="es-EC" noProof="0" dirty="0"/>
          </a:p>
        </p:txBody>
      </p:sp>
      <p:sp>
        <p:nvSpPr>
          <p:cNvPr id="3" name="TextBox 2">
            <a:extLst>
              <a:ext uri="{FF2B5EF4-FFF2-40B4-BE49-F238E27FC236}">
                <a16:creationId xmlns:a16="http://schemas.microsoft.com/office/drawing/2014/main" id="{75261B53-DE3A-03C3-3FEF-8D6BCB102929}"/>
              </a:ext>
            </a:extLst>
          </p:cNvPr>
          <p:cNvSpPr txBox="1"/>
          <p:nvPr/>
        </p:nvSpPr>
        <p:spPr>
          <a:xfrm>
            <a:off x="6349990" y="1749652"/>
            <a:ext cx="6096000" cy="1077218"/>
          </a:xfrm>
          <a:prstGeom prst="rect">
            <a:avLst/>
          </a:prstGeom>
          <a:noFill/>
        </p:spPr>
        <p:txBody>
          <a:bodyPr wrap="square">
            <a:spAutoFit/>
          </a:bodyPr>
          <a:lstStyle/>
          <a:p>
            <a:r>
              <a:rPr lang="es-EC" sz="2400" b="1" noProof="0" dirty="0">
                <a:solidFill>
                  <a:schemeClr val="accent6"/>
                </a:solidFill>
                <a:latin typeface="Open Sans" pitchFamily="2" charset="0"/>
                <a:ea typeface="Open Sans" pitchFamily="2" charset="0"/>
                <a:cs typeface="Open Sans" pitchFamily="2" charset="0"/>
              </a:rPr>
              <a:t>Modelos de clasificación</a:t>
            </a:r>
          </a:p>
          <a:p>
            <a:r>
              <a:rPr lang="es-EC" sz="2000" noProof="0" dirty="0">
                <a:solidFill>
                  <a:schemeClr val="bg1">
                    <a:lumMod val="50000"/>
                    <a:lumOff val="50000"/>
                  </a:schemeClr>
                </a:solidFill>
                <a:latin typeface="Open Sans" pitchFamily="2" charset="0"/>
                <a:ea typeface="Open Sans" pitchFamily="2" charset="0"/>
                <a:cs typeface="Open Sans" pitchFamily="2" charset="0"/>
              </a:rPr>
              <a:t>Aprendizaje supervisado para </a:t>
            </a:r>
          </a:p>
          <a:p>
            <a:r>
              <a:rPr lang="es-EC" sz="2000" noProof="0" dirty="0">
                <a:solidFill>
                  <a:schemeClr val="bg1">
                    <a:lumMod val="50000"/>
                    <a:lumOff val="50000"/>
                  </a:schemeClr>
                </a:solidFill>
                <a:latin typeface="Open Sans" pitchFamily="2" charset="0"/>
                <a:ea typeface="Open Sans" pitchFamily="2" charset="0"/>
                <a:cs typeface="Open Sans" pitchFamily="2" charset="0"/>
              </a:rPr>
              <a:t>decisiones discretas</a:t>
            </a:r>
            <a:endParaRPr lang="es-EC" sz="2000" b="1" noProof="0" dirty="0">
              <a:solidFill>
                <a:schemeClr val="bg1">
                  <a:lumMod val="50000"/>
                  <a:lumOff val="50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685351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gital art of brain">
            <a:extLst>
              <a:ext uri="{FF2B5EF4-FFF2-40B4-BE49-F238E27FC236}">
                <a16:creationId xmlns:a16="http://schemas.microsoft.com/office/drawing/2014/main" id="{E7C63C49-307E-B6C7-7FAC-9C613FD13D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14"/>
            <a:ext cx="12190413" cy="6857360"/>
          </a:xfrm>
          <a:prstGeom prst="rect">
            <a:avLst/>
          </a:prstGeom>
        </p:spPr>
      </p:pic>
    </p:spTree>
    <p:extLst>
      <p:ext uri="{BB962C8B-B14F-4D97-AF65-F5344CB8AC3E}">
        <p14:creationId xmlns:p14="http://schemas.microsoft.com/office/powerpoint/2010/main" val="2419578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E5066-2C89-8423-34EC-640A2430F30E}"/>
            </a:ext>
          </a:extLst>
        </p:cNvPr>
        <p:cNvGrpSpPr/>
        <p:nvPr/>
      </p:nvGrpSpPr>
      <p:grpSpPr>
        <a:xfrm>
          <a:off x="0" y="0"/>
          <a:ext cx="0" cy="0"/>
          <a:chOff x="0" y="0"/>
          <a:chExt cx="0" cy="0"/>
        </a:xfrm>
      </p:grpSpPr>
      <p:pic>
        <p:nvPicPr>
          <p:cNvPr id="5" name="Picture 4" descr="Digital art of brain">
            <a:extLst>
              <a:ext uri="{FF2B5EF4-FFF2-40B4-BE49-F238E27FC236}">
                <a16:creationId xmlns:a16="http://schemas.microsoft.com/office/drawing/2014/main" id="{B3510360-A557-38A4-A5DA-4596098693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14"/>
            <a:ext cx="12190413" cy="6857360"/>
          </a:xfrm>
          <a:prstGeom prst="rect">
            <a:avLst/>
          </a:prstGeom>
        </p:spPr>
      </p:pic>
      <p:sp>
        <p:nvSpPr>
          <p:cNvPr id="2" name="Text Placeholder 1">
            <a:extLst>
              <a:ext uri="{FF2B5EF4-FFF2-40B4-BE49-F238E27FC236}">
                <a16:creationId xmlns:a16="http://schemas.microsoft.com/office/drawing/2014/main" id="{AB4B8845-2E58-3E10-107B-39804095FA9C}"/>
              </a:ext>
            </a:extLst>
          </p:cNvPr>
          <p:cNvSpPr>
            <a:spLocks noGrp="1"/>
          </p:cNvSpPr>
          <p:nvPr>
            <p:ph type="body" sz="quarter" idx="10"/>
          </p:nvPr>
        </p:nvSpPr>
        <p:spPr>
          <a:xfrm>
            <a:off x="0" y="5558621"/>
            <a:ext cx="12190413" cy="527707"/>
          </a:xfrm>
        </p:spPr>
        <p:txBody>
          <a:bodyPr/>
          <a:lstStyle/>
          <a:p>
            <a:r>
              <a:rPr lang="es-EC" b="1" noProof="0" dirty="0">
                <a:solidFill>
                  <a:schemeClr val="tx2"/>
                </a:solidFill>
              </a:rPr>
              <a:t>la inteligencia es el estudio de las </a:t>
            </a:r>
          </a:p>
          <a:p>
            <a:r>
              <a:rPr lang="es-EC" b="1" noProof="0" dirty="0">
                <a:solidFill>
                  <a:schemeClr val="tx2"/>
                </a:solidFill>
              </a:rPr>
              <a:t>características de este órgano y del intento de recrearlo</a:t>
            </a:r>
          </a:p>
        </p:txBody>
      </p:sp>
    </p:spTree>
    <p:extLst>
      <p:ext uri="{BB962C8B-B14F-4D97-AF65-F5344CB8AC3E}">
        <p14:creationId xmlns:p14="http://schemas.microsoft.com/office/powerpoint/2010/main" val="670139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34D93F-CB95-463F-1C16-2D22AF9EE0E3}"/>
              </a:ext>
            </a:extLst>
          </p:cNvPr>
          <p:cNvSpPr>
            <a:spLocks noGrp="1"/>
          </p:cNvSpPr>
          <p:nvPr>
            <p:ph type="body" sz="quarter" idx="10"/>
          </p:nvPr>
        </p:nvSpPr>
        <p:spPr/>
        <p:txBody>
          <a:bodyPr/>
          <a:lstStyle/>
          <a:p>
            <a:r>
              <a:rPr lang="es-EC" noProof="0" dirty="0"/>
              <a:t>Una breve historia de la IA</a:t>
            </a:r>
          </a:p>
        </p:txBody>
      </p:sp>
    </p:spTree>
    <p:extLst>
      <p:ext uri="{BB962C8B-B14F-4D97-AF65-F5344CB8AC3E}">
        <p14:creationId xmlns:p14="http://schemas.microsoft.com/office/powerpoint/2010/main" val="4082734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Muhammad </a:t>
            </a:r>
            <a:r>
              <a:rPr lang="es-EC" noProof="0" dirty="0" err="1"/>
              <a:t>ibn</a:t>
            </a:r>
            <a:r>
              <a:rPr lang="es-EC" noProof="0" dirty="0"/>
              <a:t> Musa al-</a:t>
            </a:r>
            <a:r>
              <a:rPr lang="es-EC" noProof="0" dirty="0" err="1"/>
              <a:t>Khwarizmi</a:t>
            </a:r>
            <a:r>
              <a:rPr lang="es-EC" noProof="0" dirty="0"/>
              <a:t> (c. 780 – c. 850)</a:t>
            </a:r>
          </a:p>
        </p:txBody>
      </p:sp>
      <p:pic>
        <p:nvPicPr>
          <p:cNvPr id="10" name="Content Placeholder 9"/>
          <p:cNvPicPr>
            <a:picLocks noGrp="1" noChangeAspect="1"/>
          </p:cNvPicPr>
          <p:nvPr>
            <p:ph idx="4294967295"/>
          </p:nvPr>
        </p:nvPicPr>
        <p:blipFill>
          <a:blip r:embed="rId3"/>
          <a:srcRect l="-83659" r="-83659"/>
          <a:stretch>
            <a:fillRect/>
          </a:stretch>
        </p:blipFill>
        <p:spPr>
          <a:xfrm>
            <a:off x="0" y="831850"/>
            <a:ext cx="10971213" cy="4527550"/>
          </a:xfrm>
        </p:spPr>
      </p:pic>
    </p:spTree>
    <p:extLst>
      <p:ext uri="{BB962C8B-B14F-4D97-AF65-F5344CB8AC3E}">
        <p14:creationId xmlns:p14="http://schemas.microsoft.com/office/powerpoint/2010/main" val="5229230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Algoritmos</a:t>
            </a:r>
          </a:p>
        </p:txBody>
      </p:sp>
      <p:pic>
        <p:nvPicPr>
          <p:cNvPr id="5" name="Content Placeholder 4" descr="2-digit-r-to-l.jpg"/>
          <p:cNvPicPr>
            <a:picLocks noGrp="1" noChangeAspect="1"/>
          </p:cNvPicPr>
          <p:nvPr>
            <p:ph idx="4294967295"/>
          </p:nvPr>
        </p:nvPicPr>
        <p:blipFill>
          <a:blip r:embed="rId2">
            <a:extLst>
              <a:ext uri="{28A0092B-C50C-407E-A947-70E740481C1C}">
                <a14:useLocalDpi xmlns:a14="http://schemas.microsoft.com/office/drawing/2010/main" val="0"/>
              </a:ext>
            </a:extLst>
          </a:blip>
          <a:srcRect l="-86441" r="-86441"/>
          <a:stretch>
            <a:fillRect/>
          </a:stretch>
        </p:blipFill>
        <p:spPr>
          <a:xfrm>
            <a:off x="609599" y="1166019"/>
            <a:ext cx="10971213" cy="4527550"/>
          </a:xfrm>
        </p:spPr>
      </p:pic>
    </p:spTree>
    <p:extLst>
      <p:ext uri="{BB962C8B-B14F-4D97-AF65-F5344CB8AC3E}">
        <p14:creationId xmlns:p14="http://schemas.microsoft.com/office/powerpoint/2010/main" val="1021697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Algoritmos</a:t>
            </a:r>
          </a:p>
        </p:txBody>
      </p:sp>
      <p:pic>
        <p:nvPicPr>
          <p:cNvPr id="4" name="Content Placeholder 3" descr="Sorting_quicksort_anim.gif"/>
          <p:cNvPicPr>
            <a:picLocks noGrp="1" noChangeAspect="1"/>
          </p:cNvPicPr>
          <p:nvPr>
            <p:ph idx="4294967295"/>
          </p:nvPr>
        </p:nvPicPr>
        <p:blipFill>
          <a:blip r:embed="rId2">
            <a:extLst>
              <a:ext uri="{28A0092B-C50C-407E-A947-70E740481C1C}">
                <a14:useLocalDpi xmlns:a14="http://schemas.microsoft.com/office/drawing/2010/main" val="0"/>
              </a:ext>
            </a:extLst>
          </a:blip>
          <a:srcRect l="-19485" r="-19485"/>
          <a:stretch>
            <a:fillRect/>
          </a:stretch>
        </p:blipFill>
        <p:spPr>
          <a:xfrm rot="5400000">
            <a:off x="-637893" y="1375965"/>
            <a:ext cx="7470367" cy="4107657"/>
          </a:xfrm>
        </p:spPr>
      </p:pic>
    </p:spTree>
    <p:extLst>
      <p:ext uri="{BB962C8B-B14F-4D97-AF65-F5344CB8AC3E}">
        <p14:creationId xmlns:p14="http://schemas.microsoft.com/office/powerpoint/2010/main" val="2165238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12890" y="4893309"/>
            <a:ext cx="1289135" cy="369332"/>
          </a:xfrm>
          <a:prstGeom prst="rect">
            <a:avLst/>
          </a:prstGeom>
          <a:noFill/>
        </p:spPr>
        <p:txBody>
          <a:bodyPr wrap="none" rtlCol="0">
            <a:spAutoFit/>
          </a:bodyPr>
          <a:lstStyle/>
          <a:p>
            <a:pP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Humanos</a:t>
            </a:r>
          </a:p>
        </p:txBody>
      </p:sp>
      <p:sp>
        <p:nvSpPr>
          <p:cNvPr id="3" name="TextBox 2"/>
          <p:cNvSpPr txBox="1"/>
          <p:nvPr/>
        </p:nvSpPr>
        <p:spPr>
          <a:xfrm>
            <a:off x="8568505" y="4893309"/>
            <a:ext cx="1236236"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Producto</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pic>
        <p:nvPicPr>
          <p:cNvPr id="11" name="Picture 10"/>
          <p:cNvPicPr>
            <a:picLocks noChangeAspect="1"/>
          </p:cNvPicPr>
          <p:nvPr/>
        </p:nvPicPr>
        <p:blipFill>
          <a:blip r:embed="rId2"/>
          <a:stretch>
            <a:fillRect/>
          </a:stretch>
        </p:blipFill>
        <p:spPr>
          <a:xfrm>
            <a:off x="8567529" y="3455424"/>
            <a:ext cx="1087838" cy="1437886"/>
          </a:xfrm>
          <a:prstGeom prst="rect">
            <a:avLst/>
          </a:prstGeom>
        </p:spPr>
      </p:pic>
      <p:pic>
        <p:nvPicPr>
          <p:cNvPr id="12" name="Picture 11"/>
          <p:cNvPicPr>
            <a:picLocks noChangeAspect="1"/>
          </p:cNvPicPr>
          <p:nvPr/>
        </p:nvPicPr>
        <p:blipFill>
          <a:blip r:embed="rId3"/>
          <a:stretch>
            <a:fillRect/>
          </a:stretch>
        </p:blipFill>
        <p:spPr>
          <a:xfrm>
            <a:off x="2579995" y="3455424"/>
            <a:ext cx="1087838" cy="1437886"/>
          </a:xfrm>
          <a:prstGeom prst="rect">
            <a:avLst/>
          </a:prstGeom>
        </p:spPr>
      </p:pic>
      <p:pic>
        <p:nvPicPr>
          <p:cNvPr id="13" name="Picture 12"/>
          <p:cNvPicPr>
            <a:picLocks noChangeAspect="1"/>
          </p:cNvPicPr>
          <p:nvPr/>
        </p:nvPicPr>
        <p:blipFill>
          <a:blip r:embed="rId4"/>
          <a:stretch>
            <a:fillRect/>
          </a:stretch>
        </p:blipFill>
        <p:spPr>
          <a:xfrm>
            <a:off x="5387141" y="3408397"/>
            <a:ext cx="1416130" cy="1484913"/>
          </a:xfrm>
          <a:prstGeom prst="rect">
            <a:avLst/>
          </a:prstGeom>
        </p:spPr>
      </p:pic>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144354715"/>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Title 4">
            <a:extLst>
              <a:ext uri="{FF2B5EF4-FFF2-40B4-BE49-F238E27FC236}">
                <a16:creationId xmlns:a16="http://schemas.microsoft.com/office/drawing/2014/main" id="{2EF81B97-1451-C21F-AECF-621AB4E71B70}"/>
              </a:ext>
            </a:extLst>
          </p:cNvPr>
          <p:cNvSpPr>
            <a:spLocks noGrp="1"/>
          </p:cNvSpPr>
          <p:nvPr>
            <p:ph type="title"/>
          </p:nvPr>
        </p:nvSpPr>
        <p:spPr/>
        <p:txBody>
          <a:bodyPr/>
          <a:lstStyle/>
          <a:p>
            <a:endParaRPr lang="es-EC" noProof="0" dirty="0"/>
          </a:p>
        </p:txBody>
      </p:sp>
    </p:spTree>
    <p:extLst>
      <p:ext uri="{BB962C8B-B14F-4D97-AF65-F5344CB8AC3E}">
        <p14:creationId xmlns:p14="http://schemas.microsoft.com/office/powerpoint/2010/main" val="1793029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Informática</a:t>
            </a:r>
          </a:p>
        </p:txBody>
      </p:sp>
      <p:sp>
        <p:nvSpPr>
          <p:cNvPr id="10" name="TextBox 9"/>
          <p:cNvSpPr txBox="1"/>
          <p:nvPr/>
        </p:nvSpPr>
        <p:spPr>
          <a:xfrm>
            <a:off x="569170" y="3687785"/>
            <a:ext cx="1331531"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Burbuja</a:t>
            </a:r>
          </a:p>
        </p:txBody>
      </p:sp>
      <p:pic>
        <p:nvPicPr>
          <p:cNvPr id="20" name="bubble-sort.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569167" y="2066918"/>
            <a:ext cx="1484350" cy="1484350"/>
          </a:xfrm>
          <a:prstGeom prst="rect">
            <a:avLst/>
          </a:prstGeom>
        </p:spPr>
      </p:pic>
      <p:sp>
        <p:nvSpPr>
          <p:cNvPr id="13" name="TextBox 12"/>
          <p:cNvSpPr txBox="1"/>
          <p:nvPr/>
        </p:nvSpPr>
        <p:spPr>
          <a:xfrm>
            <a:off x="2961101" y="3719541"/>
            <a:ext cx="1610388"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Selección</a:t>
            </a:r>
          </a:p>
        </p:txBody>
      </p:sp>
      <p:pic>
        <p:nvPicPr>
          <p:cNvPr id="21" name="selection-sort.avi">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2961101" y="2066918"/>
            <a:ext cx="1484350" cy="1484350"/>
          </a:xfrm>
          <a:prstGeom prst="rect">
            <a:avLst/>
          </a:prstGeom>
        </p:spPr>
      </p:pic>
      <p:sp>
        <p:nvSpPr>
          <p:cNvPr id="15" name="TextBox 14"/>
          <p:cNvSpPr txBox="1"/>
          <p:nvPr/>
        </p:nvSpPr>
        <p:spPr>
          <a:xfrm>
            <a:off x="5353032" y="3701997"/>
            <a:ext cx="1523245"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Inserción</a:t>
            </a:r>
          </a:p>
        </p:txBody>
      </p:sp>
      <p:pic>
        <p:nvPicPr>
          <p:cNvPr id="22" name="insertion-sort.avi">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4"/>
          <a:stretch>
            <a:fillRect/>
          </a:stretch>
        </p:blipFill>
        <p:spPr>
          <a:xfrm>
            <a:off x="5353033" y="2066918"/>
            <a:ext cx="1484350" cy="1484350"/>
          </a:xfrm>
          <a:prstGeom prst="rect">
            <a:avLst/>
          </a:prstGeom>
        </p:spPr>
      </p:pic>
      <p:sp>
        <p:nvSpPr>
          <p:cNvPr id="17" name="TextBox 16"/>
          <p:cNvSpPr txBox="1"/>
          <p:nvPr/>
        </p:nvSpPr>
        <p:spPr>
          <a:xfrm>
            <a:off x="7744964" y="3719541"/>
            <a:ext cx="948548"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Shell</a:t>
            </a:r>
          </a:p>
        </p:txBody>
      </p:sp>
      <p:pic>
        <p:nvPicPr>
          <p:cNvPr id="23" name="shell-sort.avi">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5"/>
          <a:stretch>
            <a:fillRect/>
          </a:stretch>
        </p:blipFill>
        <p:spPr>
          <a:xfrm>
            <a:off x="7744964" y="2066918"/>
            <a:ext cx="1484350" cy="1484350"/>
          </a:xfrm>
          <a:prstGeom prst="rect">
            <a:avLst/>
          </a:prstGeom>
        </p:spPr>
      </p:pic>
      <p:sp>
        <p:nvSpPr>
          <p:cNvPr id="19" name="TextBox 18"/>
          <p:cNvSpPr txBox="1"/>
          <p:nvPr/>
        </p:nvSpPr>
        <p:spPr>
          <a:xfrm>
            <a:off x="10136897" y="3701997"/>
            <a:ext cx="1244390" cy="369332"/>
          </a:xfrm>
          <a:prstGeom prst="rect">
            <a:avLst/>
          </a:prstGeom>
          <a:noFill/>
        </p:spPr>
        <p:txBody>
          <a:bodyPr wrap="square" rtlCol="0">
            <a:spAutoFit/>
          </a:bodyPr>
          <a:lstStyle/>
          <a:p>
            <a:pP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Rápido</a:t>
            </a:r>
          </a:p>
        </p:txBody>
      </p:sp>
      <p:pic>
        <p:nvPicPr>
          <p:cNvPr id="24" name="quick-sort.avi">
            <a:hlinkClick r:id="" action="ppaction://media"/>
          </p:cNvPr>
          <p:cNvPicPr>
            <a:picLocks noChangeAspect="1"/>
          </p:cNvPicPr>
          <p:nvPr>
            <a:videoFile r:link="rId10"/>
            <p:extLst>
              <p:ext uri="{DAA4B4D4-6D71-4841-9C94-3DE7FCFB9230}">
                <p14:media xmlns:p14="http://schemas.microsoft.com/office/powerpoint/2010/main" r:embed="rId9"/>
              </p:ext>
            </p:extLst>
          </p:nvPr>
        </p:nvPicPr>
        <p:blipFill>
          <a:blip r:embed="rId16"/>
          <a:stretch>
            <a:fillRect/>
          </a:stretch>
        </p:blipFill>
        <p:spPr>
          <a:xfrm>
            <a:off x="10136895" y="2066918"/>
            <a:ext cx="1484350" cy="1484350"/>
          </a:xfrm>
          <a:prstGeom prst="rect">
            <a:avLst/>
          </a:prstGeom>
        </p:spPr>
      </p:pic>
    </p:spTree>
    <p:extLst>
      <p:ext uri="{BB962C8B-B14F-4D97-AF65-F5344CB8AC3E}">
        <p14:creationId xmlns:p14="http://schemas.microsoft.com/office/powerpoint/2010/main" val="2303206857"/>
      </p:ext>
    </p:extLst>
  </p:cSld>
  <p:clrMapOvr>
    <a:masterClrMapping/>
  </p:clrMapOvr>
  <p:timing>
    <p:tnLst>
      <p:par>
        <p:cTn id="1" dur="indefinite" restart="never" nodeType="tmRoot">
          <p:childTnLst>
            <p:video>
              <p:cMediaNode vol="80000">
                <p:cTn id="2" fill="hold" display="0">
                  <p:stCondLst>
                    <p:cond delay="indefinite"/>
                  </p:stCondLst>
                </p:cTn>
                <p:tgtEl>
                  <p:spTgt spid="20"/>
                </p:tgtEl>
              </p:cMediaNode>
            </p:video>
            <p:video>
              <p:cMediaNode vol="80000">
                <p:cTn id="3" fill="hold" display="0">
                  <p:stCondLst>
                    <p:cond delay="indefinite"/>
                  </p:stCondLst>
                </p:cTn>
                <p:tgtEl>
                  <p:spTgt spid="21"/>
                </p:tgtEl>
              </p:cMediaNode>
            </p:video>
            <p:video>
              <p:cMediaNode vol="80000">
                <p:cTn id="4" fill="hold" display="0">
                  <p:stCondLst>
                    <p:cond delay="indefinite"/>
                  </p:stCondLst>
                </p:cTn>
                <p:tgtEl>
                  <p:spTgt spid="22"/>
                </p:tgtEl>
              </p:cMediaNode>
            </p:video>
            <p:video>
              <p:cMediaNode vol="80000">
                <p:cTn id="5" fill="hold" display="0">
                  <p:stCondLst>
                    <p:cond delay="indefinite"/>
                  </p:stCondLst>
                </p:cTn>
                <p:tgtEl>
                  <p:spTgt spid="23"/>
                </p:tgtEl>
              </p:cMediaNode>
            </p:video>
            <p:video>
              <p:cMediaNode vol="80000">
                <p:cTn id="6" fill="hold" display="0">
                  <p:stCondLst>
                    <p:cond delay="indefinite"/>
                  </p:stCondLst>
                </p:cTn>
                <p:tgtEl>
                  <p:spTgt spid="2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err="1"/>
              <a:t>Nasir</a:t>
            </a:r>
            <a:r>
              <a:rPr lang="es-EC" noProof="0" dirty="0"/>
              <a:t> al-Din al-</a:t>
            </a:r>
            <a:r>
              <a:rPr lang="es-EC" noProof="0" dirty="0" err="1"/>
              <a:t>Tusi</a:t>
            </a:r>
            <a:r>
              <a:rPr lang="es-EC" noProof="0" dirty="0"/>
              <a:t>(1201 – 1274)</a:t>
            </a:r>
          </a:p>
        </p:txBody>
      </p:sp>
      <p:pic>
        <p:nvPicPr>
          <p:cNvPr id="4" name="Content Placeholder 3" descr="Al-Tusi_Nasir.jpe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71" r="-340"/>
          <a:stretch>
            <a:fillRect/>
          </a:stretch>
        </p:blipFill>
        <p:spPr>
          <a:xfrm>
            <a:off x="3390106" y="477523"/>
            <a:ext cx="5410200" cy="5904541"/>
          </a:xfrm>
        </p:spPr>
      </p:pic>
    </p:spTree>
    <p:extLst>
      <p:ext uri="{BB962C8B-B14F-4D97-AF65-F5344CB8AC3E}">
        <p14:creationId xmlns:p14="http://schemas.microsoft.com/office/powerpoint/2010/main" val="784723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C" noProof="0" dirty="0"/>
              <a:t>Astrolabio (siglo XVIII)</a:t>
            </a:r>
          </a:p>
        </p:txBody>
      </p:sp>
      <p:pic>
        <p:nvPicPr>
          <p:cNvPr id="8" name="Content Placeholder 7" descr="800px-Astrolabe-Persian-18C.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26" t="-70" r="-74" b="70"/>
          <a:stretch>
            <a:fillRect/>
          </a:stretch>
        </p:blipFill>
        <p:spPr>
          <a:xfrm>
            <a:off x="2319560" y="828199"/>
            <a:ext cx="7563992" cy="5203190"/>
          </a:xfrm>
        </p:spPr>
      </p:pic>
    </p:spTree>
    <p:extLst>
      <p:ext uri="{BB962C8B-B14F-4D97-AF65-F5344CB8AC3E}">
        <p14:creationId xmlns:p14="http://schemas.microsoft.com/office/powerpoint/2010/main" val="29837311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A361-1435-C09B-2FE6-0E83C54DE634}"/>
              </a:ext>
            </a:extLst>
          </p:cNvPr>
          <p:cNvSpPr>
            <a:spLocks noGrp="1"/>
          </p:cNvSpPr>
          <p:nvPr>
            <p:ph type="title"/>
          </p:nvPr>
        </p:nvSpPr>
        <p:spPr/>
        <p:txBody>
          <a:bodyPr/>
          <a:lstStyle/>
          <a:p>
            <a:r>
              <a:rPr lang="es-EC" noProof="0" dirty="0"/>
              <a:t>Estadística y Machine </a:t>
            </a:r>
            <a:r>
              <a:rPr lang="es-EC" noProof="0" dirty="0" err="1"/>
              <a:t>Learning</a:t>
            </a:r>
            <a:r>
              <a:rPr lang="es-EC" noProof="0" dirty="0"/>
              <a:t>: Una Herramienta Poderosa para el Análisis de Datos</a:t>
            </a:r>
          </a:p>
        </p:txBody>
      </p:sp>
      <p:pic>
        <p:nvPicPr>
          <p:cNvPr id="4" name="Graphic 3">
            <a:extLst>
              <a:ext uri="{FF2B5EF4-FFF2-40B4-BE49-F238E27FC236}">
                <a16:creationId xmlns:a16="http://schemas.microsoft.com/office/drawing/2014/main" id="{28037F01-E945-989F-DA45-4BEA3CF2CA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3431" y="691544"/>
            <a:ext cx="9723550" cy="5775758"/>
          </a:xfrm>
          <a:prstGeom prst="rect">
            <a:avLst/>
          </a:prstGeom>
        </p:spPr>
      </p:pic>
    </p:spTree>
    <p:extLst>
      <p:ext uri="{BB962C8B-B14F-4D97-AF65-F5344CB8AC3E}">
        <p14:creationId xmlns:p14="http://schemas.microsoft.com/office/powerpoint/2010/main" val="31275313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2ACB0EAA-438E-4488-ADD2-497B8E48794E}"/>
              </a:ext>
            </a:extLst>
          </p:cNvPr>
          <p:cNvGrpSpPr/>
          <p:nvPr/>
        </p:nvGrpSpPr>
        <p:grpSpPr>
          <a:xfrm>
            <a:off x="1037747" y="1874520"/>
            <a:ext cx="10012831" cy="2606968"/>
            <a:chOff x="2416553" y="2225267"/>
            <a:chExt cx="7314725" cy="1904482"/>
          </a:xfrm>
        </p:grpSpPr>
        <p:sp>
          <p:nvSpPr>
            <p:cNvPr id="2" name="TextBox 1"/>
            <p:cNvSpPr txBox="1"/>
            <p:nvPr/>
          </p:nvSpPr>
          <p:spPr>
            <a:xfrm>
              <a:off x="5511779" y="3859939"/>
              <a:ext cx="1192363" cy="269810"/>
            </a:xfrm>
            <a:prstGeom prst="rect">
              <a:avLst/>
            </a:prstGeom>
            <a:noFill/>
          </p:spPr>
          <p:txBody>
            <a:bodyPr wrap="none" rtlCol="0">
              <a:spAutoFit/>
            </a:bodyPr>
            <a:lstStyle/>
            <a:p>
              <a:pP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Computador</a:t>
              </a:r>
            </a:p>
          </p:txBody>
        </p:sp>
        <p:sp>
          <p:nvSpPr>
            <p:cNvPr id="3" name="TextBox 2"/>
            <p:cNvSpPr txBox="1"/>
            <p:nvPr/>
          </p:nvSpPr>
          <p:spPr>
            <a:xfrm>
              <a:off x="8735068" y="3859939"/>
              <a:ext cx="903114" cy="269810"/>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Producto</a:t>
              </a:r>
            </a:p>
          </p:txBody>
        </p:sp>
        <p:sp>
          <p:nvSpPr>
            <p:cNvPr id="4" name="TextBox 3"/>
            <p:cNvSpPr txBox="1"/>
            <p:nvPr/>
          </p:nvSpPr>
          <p:spPr>
            <a:xfrm>
              <a:off x="2665401" y="3859939"/>
              <a:ext cx="801232" cy="269810"/>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5" name="TextBox 4"/>
            <p:cNvSpPr txBox="1"/>
            <p:nvPr/>
          </p:nvSpPr>
          <p:spPr>
            <a:xfrm>
              <a:off x="2416553" y="2863613"/>
              <a:ext cx="1298929" cy="472168"/>
            </a:xfrm>
            <a:prstGeom prst="rect">
              <a:avLst/>
            </a:prstGeom>
            <a:noFill/>
          </p:spPr>
          <p:txBody>
            <a:bodyPr wrap="none" rtlCol="0">
              <a:spAutoFit/>
            </a:bodyPr>
            <a:lstStyle/>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Altitud del sol</a:t>
              </a:r>
            </a:p>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Posición de sol</a:t>
              </a:r>
            </a:p>
          </p:txBody>
        </p:sp>
        <p:sp>
          <p:nvSpPr>
            <p:cNvPr id="6" name="TextBox 5"/>
            <p:cNvSpPr txBox="1"/>
            <p:nvPr/>
          </p:nvSpPr>
          <p:spPr>
            <a:xfrm>
              <a:off x="8641967" y="3002094"/>
              <a:ext cx="1089311" cy="269810"/>
            </a:xfrm>
            <a:prstGeom prst="rect">
              <a:avLst/>
            </a:prstGeom>
            <a:noFill/>
          </p:spPr>
          <p:txBody>
            <a:bodyPr wrap="none" rtlCol="0">
              <a:spAutoFit/>
            </a:bodyPr>
            <a:lstStyle/>
            <a:p>
              <a:pPr algn="ctr" defTabSz="457154" fontAlgn="auto">
                <a:spcBef>
                  <a:spcPts val="0"/>
                </a:spcBef>
                <a:spcAft>
                  <a:spcPts val="0"/>
                </a:spcAft>
              </a:pPr>
              <a:r>
                <a:rPr lang="es-EC" sz="1800" noProof="0" dirty="0">
                  <a:solidFill>
                    <a:prstClr val="black"/>
                  </a:solidFill>
                  <a:latin typeface="Open Sans" pitchFamily="2" charset="0"/>
                  <a:ea typeface="Open Sans" pitchFamily="2" charset="0"/>
                  <a:cs typeface="Open Sans" pitchFamily="2" charset="0"/>
                </a:rPr>
                <a:t>Hora del día</a:t>
              </a:r>
            </a:p>
          </p:txBody>
        </p:sp>
        <p:pic>
          <p:nvPicPr>
            <p:cNvPr id="7" name="Picture 6" descr="astrolabe_5-79051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88728" y="2225267"/>
              <a:ext cx="1212958" cy="1641536"/>
            </a:xfrm>
            <a:prstGeom prst="rect">
              <a:avLst/>
            </a:prstGeom>
          </p:spPr>
        </p:pic>
        <p:sp>
          <p:nvSpPr>
            <p:cNvPr id="8" name="Right Arrow 7"/>
            <p:cNvSpPr/>
            <p:nvPr/>
          </p:nvSpPr>
          <p:spPr>
            <a:xfrm>
              <a:off x="4380930" y="2926787"/>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2926787"/>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pSp>
      <p:sp>
        <p:nvSpPr>
          <p:cNvPr id="10" name="Title 9">
            <a:extLst>
              <a:ext uri="{FF2B5EF4-FFF2-40B4-BE49-F238E27FC236}">
                <a16:creationId xmlns:a16="http://schemas.microsoft.com/office/drawing/2014/main" id="{2020EE29-70AE-690F-3392-AF8594004428}"/>
              </a:ext>
            </a:extLst>
          </p:cNvPr>
          <p:cNvSpPr>
            <a:spLocks noGrp="1"/>
          </p:cNvSpPr>
          <p:nvPr>
            <p:ph type="title"/>
          </p:nvPr>
        </p:nvSpPr>
        <p:spPr/>
        <p:txBody>
          <a:bodyPr/>
          <a:lstStyle/>
          <a:p>
            <a:r>
              <a:rPr lang="es-EC" noProof="0" dirty="0"/>
              <a:t>Astrolabio (siglo XVIII)</a:t>
            </a:r>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935897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Charles Babbage (1791 – 1871)</a:t>
            </a:r>
          </a:p>
        </p:txBody>
      </p:sp>
      <p:pic>
        <p:nvPicPr>
          <p:cNvPr id="4" name="Content Placeholder 3" descr="Charles_Babbage_-_1860.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407" r="1036"/>
          <a:stretch>
            <a:fillRect/>
          </a:stretch>
        </p:blipFill>
        <p:spPr>
          <a:xfrm>
            <a:off x="3327877" y="664647"/>
            <a:ext cx="5547358" cy="5530294"/>
          </a:xfrm>
        </p:spPr>
      </p:pic>
    </p:spTree>
    <p:extLst>
      <p:ext uri="{BB962C8B-B14F-4D97-AF65-F5344CB8AC3E}">
        <p14:creationId xmlns:p14="http://schemas.microsoft.com/office/powerpoint/2010/main" val="34442266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C" noProof="0" dirty="0"/>
              <a:t>La máquina analítica (1837)</a:t>
            </a:r>
          </a:p>
        </p:txBody>
      </p:sp>
      <p:pic>
        <p:nvPicPr>
          <p:cNvPr id="9" name="Content Placeholder 8" descr="10297676.jpg"/>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675" r="852"/>
          <a:stretch>
            <a:fillRect/>
          </a:stretch>
        </p:blipFill>
        <p:spPr>
          <a:xfrm>
            <a:off x="1293335" y="567185"/>
            <a:ext cx="9616442" cy="5725218"/>
          </a:xfrm>
        </p:spPr>
      </p:pic>
    </p:spTree>
    <p:extLst>
      <p:ext uri="{BB962C8B-B14F-4D97-AF65-F5344CB8AC3E}">
        <p14:creationId xmlns:p14="http://schemas.microsoft.com/office/powerpoint/2010/main" val="41263252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pic>
        <p:nvPicPr>
          <p:cNvPr id="11" name="Picture 10"/>
          <p:cNvPicPr>
            <a:picLocks noChangeAspect="1"/>
          </p:cNvPicPr>
          <p:nvPr/>
        </p:nvPicPr>
        <p:blipFill>
          <a:blip r:embed="rId2"/>
          <a:stretch>
            <a:fillRect/>
          </a:stretch>
        </p:blipFill>
        <p:spPr>
          <a:xfrm>
            <a:off x="8567529" y="3455424"/>
            <a:ext cx="1087838" cy="1437886"/>
          </a:xfrm>
          <a:prstGeom prst="rect">
            <a:avLst/>
          </a:prstGeom>
        </p:spPr>
      </p:pic>
      <p:pic>
        <p:nvPicPr>
          <p:cNvPr id="12" name="Picture 11"/>
          <p:cNvPicPr>
            <a:picLocks noChangeAspect="1"/>
          </p:cNvPicPr>
          <p:nvPr/>
        </p:nvPicPr>
        <p:blipFill>
          <a:blip r:embed="rId3"/>
          <a:stretch>
            <a:fillRect/>
          </a:stretch>
        </p:blipFill>
        <p:spPr>
          <a:xfrm>
            <a:off x="2579995" y="3455424"/>
            <a:ext cx="1087838" cy="1437886"/>
          </a:xfrm>
          <a:prstGeom prst="rect">
            <a:avLst/>
          </a:prstGeom>
        </p:spPr>
      </p:pic>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2469830941"/>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7" name="Content Placeholder 8" descr="10297676.jpg"/>
          <p:cNvPicPr>
            <a:picLocks noChangeAspect="1"/>
          </p:cNvPicPr>
          <p:nvPr/>
        </p:nvPicPr>
        <p:blipFill>
          <a:blip r:embed="rId9" cstate="print">
            <a:extLst>
              <a:ext uri="{28A0092B-C50C-407E-A947-70E740481C1C}">
                <a14:useLocalDpi xmlns:a14="http://schemas.microsoft.com/office/drawing/2010/main" val="0"/>
              </a:ext>
            </a:extLst>
          </a:blip>
          <a:srcRect l="-21033" r="-21033"/>
          <a:stretch>
            <a:fillRect/>
          </a:stretch>
        </p:blipFill>
        <p:spPr>
          <a:xfrm>
            <a:off x="5011791" y="3576545"/>
            <a:ext cx="2166830" cy="1191673"/>
          </a:xfrm>
          <a:prstGeom prst="rect">
            <a:avLst/>
          </a:prstGeom>
        </p:spPr>
      </p:pic>
      <p:sp>
        <p:nvSpPr>
          <p:cNvPr id="5" name="Title 4"/>
          <p:cNvSpPr>
            <a:spLocks noGrp="1"/>
          </p:cNvSpPr>
          <p:nvPr>
            <p:ph type="title"/>
          </p:nvPr>
        </p:nvSpPr>
        <p:spPr/>
        <p:txBody>
          <a:bodyPr/>
          <a:lstStyle/>
          <a:p>
            <a:r>
              <a:rPr lang="es-EC" b="1" noProof="0" dirty="0"/>
              <a:t>Clasificación</a:t>
            </a:r>
          </a:p>
        </p:txBody>
      </p:sp>
    </p:spTree>
    <p:extLst>
      <p:ext uri="{BB962C8B-B14F-4D97-AF65-F5344CB8AC3E}">
        <p14:creationId xmlns:p14="http://schemas.microsoft.com/office/powerpoint/2010/main" val="14362950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250938483"/>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p:cNvPicPr>
            <a:picLocks noChangeAspect="1"/>
          </p:cNvPicPr>
          <p:nvPr/>
        </p:nvPicPr>
        <p:blipFill>
          <a:blip r:embed="rId7"/>
          <a:stretch>
            <a:fillRect/>
          </a:stretch>
        </p:blipFill>
        <p:spPr>
          <a:xfrm>
            <a:off x="2633920" y="3584858"/>
            <a:ext cx="878659" cy="1232680"/>
          </a:xfrm>
          <a:prstGeom prst="rect">
            <a:avLst/>
          </a:prstGeom>
        </p:spPr>
      </p:pic>
      <p:pic>
        <p:nvPicPr>
          <p:cNvPr id="6" name="Picture 5" descr="inspirational-idea-for-modern-iceland-house.jp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94631" y="3584856"/>
            <a:ext cx="1808856" cy="1193203"/>
          </a:xfrm>
          <a:prstGeom prst="rect">
            <a:avLst/>
          </a:prstGeom>
        </p:spPr>
      </p:pic>
      <p:pic>
        <p:nvPicPr>
          <p:cNvPr id="7" name="Picture 6" descr="325767-apple-macbook-air-13-inch-mid-2013-front.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04325" y="3438446"/>
            <a:ext cx="1381765" cy="1321469"/>
          </a:xfrm>
          <a:prstGeom prst="rect">
            <a:avLst/>
          </a:prstGeom>
        </p:spPr>
      </p:pic>
      <p:sp>
        <p:nvSpPr>
          <p:cNvPr id="10" name="Title 9"/>
          <p:cNvSpPr>
            <a:spLocks noGrp="1"/>
          </p:cNvSpPr>
          <p:nvPr>
            <p:ph type="title"/>
          </p:nvPr>
        </p:nvSpPr>
        <p:spPr/>
        <p:txBody>
          <a:bodyPr/>
          <a:lstStyle/>
          <a:p>
            <a:r>
              <a:rPr lang="es-EC" b="1" noProof="0" dirty="0"/>
              <a:t>Renderizado</a:t>
            </a:r>
          </a:p>
        </p:txBody>
      </p:sp>
    </p:spTree>
    <p:extLst>
      <p:ext uri="{BB962C8B-B14F-4D97-AF65-F5344CB8AC3E}">
        <p14:creationId xmlns:p14="http://schemas.microsoft.com/office/powerpoint/2010/main" val="277312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4" y="4893311"/>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graphicFrame>
        <p:nvGraphicFramePr>
          <p:cNvPr id="16" name="Diagram 15"/>
          <p:cNvGraphicFramePr/>
          <p:nvPr>
            <p:extLst>
              <p:ext uri="{D42A27DB-BD31-4B8C-83A1-F6EECF244321}">
                <p14:modId xmlns:p14="http://schemas.microsoft.com/office/powerpoint/2010/main" val="1629194996"/>
              </p:ext>
            </p:extLst>
          </p:nvPr>
        </p:nvGraphicFramePr>
        <p:xfrm>
          <a:off x="5627306" y="753975"/>
          <a:ext cx="957300" cy="10583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descr="ibm-cloud-computing-data-center.jp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sp>
        <p:nvSpPr>
          <p:cNvPr id="11" name="TextBox 10"/>
          <p:cNvSpPr txBox="1"/>
          <p:nvPr/>
        </p:nvSpPr>
        <p:spPr>
          <a:xfrm>
            <a:off x="2458308" y="3935975"/>
            <a:ext cx="1494320" cy="461665"/>
          </a:xfrm>
          <a:prstGeom prst="rect">
            <a:avLst/>
          </a:prstGeom>
          <a:noFill/>
        </p:spPr>
        <p:txBody>
          <a:bodyPr wrap="none" rtlCol="0">
            <a:spAutoFit/>
          </a:bodyPr>
          <a:lstStyle/>
          <a:p>
            <a:pPr defTabSz="457154" fontAlgn="auto">
              <a:spcBef>
                <a:spcPts val="0"/>
              </a:spcBef>
              <a:spcAft>
                <a:spcPts val="0"/>
              </a:spcAft>
            </a:pPr>
            <a:r>
              <a:rPr lang="es-EC" sz="2400" noProof="0" dirty="0">
                <a:solidFill>
                  <a:prstClr val="black"/>
                </a:solidFill>
                <a:latin typeface="Open Sans" pitchFamily="2" charset="0"/>
                <a:ea typeface="Open Sans" pitchFamily="2" charset="0"/>
                <a:cs typeface="Open Sans" pitchFamily="2" charset="0"/>
              </a:rPr>
              <a:t>"Caballo"</a:t>
            </a:r>
          </a:p>
        </p:txBody>
      </p:sp>
      <p:pic>
        <p:nvPicPr>
          <p:cNvPr id="17" name="Picture 16"/>
          <p:cNvPicPr>
            <a:picLocks noChangeAspect="1"/>
          </p:cNvPicPr>
          <p:nvPr/>
        </p:nvPicPr>
        <p:blipFill>
          <a:blip r:embed="rId8"/>
          <a:stretch>
            <a:fillRect/>
          </a:stretch>
        </p:blipFill>
        <p:spPr>
          <a:xfrm>
            <a:off x="8172126" y="3550480"/>
            <a:ext cx="1989742" cy="1342830"/>
          </a:xfrm>
          <a:prstGeom prst="rect">
            <a:avLst/>
          </a:prstGeom>
        </p:spPr>
      </p:pic>
      <p:sp>
        <p:nvSpPr>
          <p:cNvPr id="18" name="Title 17"/>
          <p:cNvSpPr>
            <a:spLocks noGrp="1"/>
          </p:cNvSpPr>
          <p:nvPr>
            <p:ph type="title"/>
          </p:nvPr>
        </p:nvSpPr>
        <p:spPr/>
        <p:txBody>
          <a:bodyPr/>
          <a:lstStyle/>
          <a:p>
            <a:r>
              <a:rPr lang="es-EC" b="1" noProof="0" dirty="0"/>
              <a:t>Búsqueda</a:t>
            </a:r>
          </a:p>
        </p:txBody>
      </p:sp>
      <p:pic>
        <p:nvPicPr>
          <p:cNvPr id="20" name="Picture 19" descr="global-communications-icon.jpg"/>
          <p:cNvPicPr>
            <a:picLocks noChangeAspect="1"/>
          </p:cNvPicPr>
          <p:nvPr/>
        </p:nvPicPr>
        <p:blipFill rotWithShape="1">
          <a:blip r:embed="rId9" cstate="print">
            <a:extLst>
              <a:ext uri="{28A0092B-C50C-407E-A947-70E740481C1C}">
                <a14:useLocalDpi xmlns:a14="http://schemas.microsoft.com/office/drawing/2010/main" val="0"/>
              </a:ext>
            </a:extLst>
          </a:blip>
          <a:srcRect t="3860"/>
          <a:stretch/>
        </p:blipFill>
        <p:spPr>
          <a:xfrm>
            <a:off x="2417230" y="2865817"/>
            <a:ext cx="1274081" cy="979919"/>
          </a:xfrm>
          <a:prstGeom prst="rect">
            <a:avLst/>
          </a:prstGeom>
        </p:spPr>
      </p:pic>
    </p:spTree>
    <p:extLst>
      <p:ext uri="{BB962C8B-B14F-4D97-AF65-F5344CB8AC3E}">
        <p14:creationId xmlns:p14="http://schemas.microsoft.com/office/powerpoint/2010/main" val="437297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16602" y="4893311"/>
            <a:ext cx="1364298" cy="646247"/>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Humano</a:t>
            </a:r>
          </a:p>
          <a:p>
            <a:pPr algn="ctr" defTabSz="457154" fontAlgn="auto">
              <a:spcBef>
                <a:spcPts val="0"/>
              </a:spcBef>
              <a:spcAft>
                <a:spcPts val="0"/>
              </a:spcAft>
            </a:pPr>
            <a:r>
              <a:rPr lang="es-EC" sz="1800" b="1" noProof="0" dirty="0">
                <a:solidFill>
                  <a:prstClr val="black"/>
                </a:solidFill>
                <a:latin typeface="Helvetica"/>
              </a:rPr>
              <a:t>Ordenador</a:t>
            </a:r>
          </a:p>
        </p:txBody>
      </p:sp>
      <p:sp>
        <p:nvSpPr>
          <p:cNvPr id="3" name="TextBox 2"/>
          <p:cNvSpPr txBox="1"/>
          <p:nvPr/>
        </p:nvSpPr>
        <p:spPr>
          <a:xfrm>
            <a:off x="8459595" y="4893309"/>
            <a:ext cx="1454056"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Producción</a:t>
            </a:r>
          </a:p>
        </p:txBody>
      </p:sp>
      <p:sp>
        <p:nvSpPr>
          <p:cNvPr id="4" name="TextBox 3"/>
          <p:cNvSpPr txBox="1"/>
          <p:nvPr/>
        </p:nvSpPr>
        <p:spPr>
          <a:xfrm>
            <a:off x="2544148" y="4893309"/>
            <a:ext cx="1043740"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14" name="TextBox 13"/>
          <p:cNvSpPr txBox="1"/>
          <p:nvPr/>
        </p:nvSpPr>
        <p:spPr>
          <a:xfrm>
            <a:off x="5461616" y="1856999"/>
            <a:ext cx="1274542"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Helvetica"/>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Helvetica"/>
            </a:endParaRPr>
          </a:p>
        </p:txBody>
      </p:sp>
      <p:sp>
        <p:nvSpPr>
          <p:cNvPr id="11" name="TextBox 10"/>
          <p:cNvSpPr txBox="1"/>
          <p:nvPr/>
        </p:nvSpPr>
        <p:spPr>
          <a:xfrm>
            <a:off x="8407874" y="3883393"/>
            <a:ext cx="1574265" cy="584699"/>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Helvetica"/>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sp>
        <p:nvSpPr>
          <p:cNvPr id="6" name="TextBox 5"/>
          <p:cNvSpPr txBox="1"/>
          <p:nvPr/>
        </p:nvSpPr>
        <p:spPr>
          <a:xfrm>
            <a:off x="5710955" y="587502"/>
            <a:ext cx="812186" cy="1446362"/>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Helvetica"/>
              </a:rPr>
              <a:t>?</a:t>
            </a:r>
          </a:p>
        </p:txBody>
      </p:sp>
      <p:sp>
        <p:nvSpPr>
          <p:cNvPr id="7" name="Title 6"/>
          <p:cNvSpPr>
            <a:spLocks noGrp="1"/>
          </p:cNvSpPr>
          <p:nvPr>
            <p:ph type="title"/>
          </p:nvPr>
        </p:nvSpPr>
        <p:spPr/>
        <p:txBody>
          <a:bodyPr/>
          <a:lstStyle/>
          <a:p>
            <a:r>
              <a:rPr lang="es-EC" b="1" noProof="0" dirty="0"/>
              <a:t>Clasificación de imágenes</a:t>
            </a:r>
          </a:p>
        </p:txBody>
      </p:sp>
      <p:pic>
        <p:nvPicPr>
          <p:cNvPr id="13" name="Picture 12" descr="thinking-man.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53806" y="3639611"/>
            <a:ext cx="1301623" cy="1105412"/>
          </a:xfrm>
          <a:prstGeom prst="rect">
            <a:avLst/>
          </a:prstGeom>
        </p:spPr>
      </p:pic>
    </p:spTree>
    <p:extLst>
      <p:ext uri="{BB962C8B-B14F-4D97-AF65-F5344CB8AC3E}">
        <p14:creationId xmlns:p14="http://schemas.microsoft.com/office/powerpoint/2010/main" val="5085672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435439-AF59-3790-8033-AA21B012B041}"/>
              </a:ext>
            </a:extLst>
          </p:cNvPr>
          <p:cNvSpPr>
            <a:spLocks noGrp="1"/>
          </p:cNvSpPr>
          <p:nvPr>
            <p:ph type="title"/>
          </p:nvPr>
        </p:nvSpPr>
        <p:spPr/>
        <p:txBody>
          <a:bodyPr/>
          <a:lstStyle/>
          <a:p>
            <a:r>
              <a:rPr lang="es-EC" noProof="0" dirty="0"/>
              <a:t>Tareas que se cree requieren inteligencia</a:t>
            </a:r>
          </a:p>
        </p:txBody>
      </p:sp>
      <p:sp>
        <p:nvSpPr>
          <p:cNvPr id="3" name="Content Placeholder 2"/>
          <p:cNvSpPr>
            <a:spLocks noGrp="1"/>
          </p:cNvSpPr>
          <p:nvPr>
            <p:ph idx="4294967295"/>
          </p:nvPr>
        </p:nvSpPr>
        <p:spPr>
          <a:xfrm>
            <a:off x="266218" y="1357132"/>
            <a:ext cx="10971213" cy="4527550"/>
          </a:xfrm>
        </p:spPr>
        <p:txBody>
          <a:bodyPr/>
          <a:lstStyle/>
          <a:p>
            <a:r>
              <a:rPr lang="es-EC" sz="2800" b="1" noProof="0" dirty="0">
                <a:latin typeface="Open Sans" pitchFamily="2" charset="0"/>
                <a:ea typeface="Open Sans" pitchFamily="2" charset="0"/>
                <a:cs typeface="Open Sans" pitchFamily="2" charset="0"/>
              </a:rPr>
              <a:t>Comprensión de imágenes</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Procesamiento del lenguaje natural</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Adquisición de conocimiento</a:t>
            </a:r>
          </a:p>
          <a:p>
            <a:endParaRPr lang="es-EC" sz="2800" b="1" noProof="0" dirty="0">
              <a:latin typeface="Open Sans" pitchFamily="2" charset="0"/>
              <a:ea typeface="Open Sans" pitchFamily="2" charset="0"/>
              <a:cs typeface="Open Sans" pitchFamily="2" charset="0"/>
            </a:endParaRPr>
          </a:p>
          <a:p>
            <a:r>
              <a:rPr lang="es-EC" sz="2800" b="1" noProof="0" dirty="0">
                <a:latin typeface="Open Sans" pitchFamily="2" charset="0"/>
                <a:ea typeface="Open Sans" pitchFamily="2" charset="0"/>
                <a:cs typeface="Open Sans" pitchFamily="2" charset="0"/>
              </a:rPr>
              <a:t>Y muchos otros.</a:t>
            </a:r>
          </a:p>
        </p:txBody>
      </p:sp>
    </p:spTree>
    <p:extLst>
      <p:ext uri="{BB962C8B-B14F-4D97-AF65-F5344CB8AC3E}">
        <p14:creationId xmlns:p14="http://schemas.microsoft.com/office/powerpoint/2010/main" val="8656088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1CB7-6A71-93FC-680A-70B1184928FB}"/>
              </a:ext>
            </a:extLst>
          </p:cNvPr>
          <p:cNvSpPr>
            <a:spLocks noGrp="1"/>
          </p:cNvSpPr>
          <p:nvPr>
            <p:ph type="title"/>
          </p:nvPr>
        </p:nvSpPr>
        <p:spPr/>
        <p:txBody>
          <a:bodyPr/>
          <a:lstStyle/>
          <a:p>
            <a:r>
              <a:rPr lang="es-EC" noProof="0" dirty="0"/>
              <a:t>Que es la inteligencia artificial</a:t>
            </a:r>
          </a:p>
        </p:txBody>
      </p:sp>
      <p:sp>
        <p:nvSpPr>
          <p:cNvPr id="3" name="Content Placeholder 2"/>
          <p:cNvSpPr>
            <a:spLocks noGrp="1"/>
          </p:cNvSpPr>
          <p:nvPr>
            <p:ph idx="4294967295"/>
          </p:nvPr>
        </p:nvSpPr>
        <p:spPr>
          <a:xfrm>
            <a:off x="1981199" y="2564074"/>
            <a:ext cx="8228013" cy="1301871"/>
          </a:xfrm>
        </p:spPr>
        <p:txBody>
          <a:bodyPr/>
          <a:lstStyle/>
          <a:p>
            <a:pPr marL="0" indent="0" algn="ctr">
              <a:buNone/>
            </a:pPr>
            <a:r>
              <a:rPr lang="es-EC" sz="2800" b="1" noProof="0" dirty="0">
                <a:solidFill>
                  <a:schemeClr val="accent6"/>
                </a:solidFill>
                <a:latin typeface="Open Sans" pitchFamily="2" charset="0"/>
                <a:ea typeface="Open Sans" pitchFamily="2" charset="0"/>
                <a:cs typeface="Open Sans" pitchFamily="2" charset="0"/>
              </a:rPr>
              <a:t>La inteligencia artificial </a:t>
            </a:r>
            <a:r>
              <a:rPr lang="es-EC" sz="2800" noProof="0" dirty="0">
                <a:solidFill>
                  <a:schemeClr val="accent6"/>
                </a:solidFill>
                <a:latin typeface="Open Sans" pitchFamily="2" charset="0"/>
                <a:ea typeface="Open Sans" pitchFamily="2" charset="0"/>
                <a:cs typeface="Open Sans" pitchFamily="2" charset="0"/>
              </a:rPr>
              <a:t>es </a:t>
            </a:r>
          </a:p>
          <a:p>
            <a:pPr marL="0" indent="0" algn="ctr">
              <a:buNone/>
            </a:pPr>
            <a:r>
              <a:rPr lang="es-EC" sz="2800" noProof="0" dirty="0">
                <a:solidFill>
                  <a:schemeClr val="accent6"/>
                </a:solidFill>
                <a:latin typeface="Open Sans" pitchFamily="2" charset="0"/>
                <a:ea typeface="Open Sans" pitchFamily="2" charset="0"/>
                <a:cs typeface="Open Sans" pitchFamily="2" charset="0"/>
              </a:rPr>
              <a:t>El estudio y diseño de </a:t>
            </a:r>
          </a:p>
          <a:p>
            <a:pPr marL="0" indent="0" algn="ctr">
              <a:buNone/>
            </a:pPr>
            <a:r>
              <a:rPr lang="es-EC" sz="2800" noProof="0" dirty="0">
                <a:solidFill>
                  <a:schemeClr val="accent6"/>
                </a:solidFill>
                <a:latin typeface="Open Sans" pitchFamily="2" charset="0"/>
                <a:ea typeface="Open Sans" pitchFamily="2" charset="0"/>
                <a:cs typeface="Open Sans" pitchFamily="2" charset="0"/>
              </a:rPr>
              <a:t> ordenadores inteligentes.</a:t>
            </a:r>
          </a:p>
        </p:txBody>
      </p:sp>
    </p:spTree>
    <p:extLst>
      <p:ext uri="{BB962C8B-B14F-4D97-AF65-F5344CB8AC3E}">
        <p14:creationId xmlns:p14="http://schemas.microsoft.com/office/powerpoint/2010/main" val="6481126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2" y="4893309"/>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1" name="TextBox 10"/>
          <p:cNvSpPr txBox="1"/>
          <p:nvPr/>
        </p:nvSpPr>
        <p:spPr>
          <a:xfrm>
            <a:off x="8392543" y="3883393"/>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sp>
        <p:nvSpPr>
          <p:cNvPr id="6" name="TextBox 5"/>
          <p:cNvSpPr txBox="1"/>
          <p:nvPr/>
        </p:nvSpPr>
        <p:spPr>
          <a:xfrm>
            <a:off x="5781058" y="587502"/>
            <a:ext cx="671979" cy="1446422"/>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Open Sans" pitchFamily="2" charset="0"/>
                <a:ea typeface="Open Sans" pitchFamily="2" charset="0"/>
                <a:cs typeface="Open Sans" pitchFamily="2" charset="0"/>
              </a:rPr>
              <a:t>?</a:t>
            </a:r>
          </a:p>
        </p:txBody>
      </p:sp>
      <p:pic>
        <p:nvPicPr>
          <p:cNvPr id="16" name="Picture 15" descr="ibm-cloud-computing-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sp>
        <p:nvSpPr>
          <p:cNvPr id="7" name="Title 6">
            <a:extLst>
              <a:ext uri="{FF2B5EF4-FFF2-40B4-BE49-F238E27FC236}">
                <a16:creationId xmlns:a16="http://schemas.microsoft.com/office/drawing/2014/main" id="{EA497AD7-365A-9C34-A973-090540ABB162}"/>
              </a:ext>
            </a:extLst>
          </p:cNvPr>
          <p:cNvSpPr>
            <a:spLocks noGrp="1"/>
          </p:cNvSpPr>
          <p:nvPr>
            <p:ph type="title"/>
          </p:nvPr>
        </p:nvSpPr>
        <p:spPr/>
        <p:txBody>
          <a:bodyPr/>
          <a:lstStyle/>
          <a:p>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079043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p:nvPr/>
        </p:nvSpPr>
        <p:spPr>
          <a:xfrm>
            <a:off x="2641122" y="5067289"/>
            <a:ext cx="1551528" cy="320594"/>
          </a:xfrm>
          <a:prstGeom prst="rect">
            <a:avLst/>
          </a:prstGeom>
        </p:spPr>
        <p:txBody>
          <a:bodyPr vert="horz" wrap="square" lIns="0" tIns="12693" rIns="0" bIns="0" rtlCol="0">
            <a:spAutoFit/>
          </a:bodyPr>
          <a:lstStyle/>
          <a:p>
            <a:pPr marL="12695" defTabSz="914035">
              <a:spcBef>
                <a:spcPts val="100"/>
              </a:spcBef>
              <a:tabLst>
                <a:tab pos="5383916" algn="l"/>
              </a:tabLst>
            </a:pPr>
            <a:r>
              <a:rPr lang="es-EC" sz="2000" kern="0" spc="-40" noProof="0" dirty="0">
                <a:solidFill>
                  <a:sysClr val="windowText" lastClr="000000"/>
                </a:solidFill>
                <a:latin typeface="Arial"/>
                <a:cs typeface="Arial"/>
              </a:rPr>
              <a:t>caja blanca</a:t>
            </a:r>
            <a:endParaRPr lang="es-EC" sz="1000" kern="0" noProof="0" dirty="0">
              <a:solidFill>
                <a:sysClr val="windowText" lastClr="000000"/>
              </a:solidFill>
              <a:latin typeface="Arial"/>
              <a:cs typeface="Arial"/>
            </a:endParaRPr>
          </a:p>
        </p:txBody>
      </p:sp>
      <p:sp>
        <p:nvSpPr>
          <p:cNvPr id="10" name="object 10"/>
          <p:cNvSpPr txBox="1"/>
          <p:nvPr/>
        </p:nvSpPr>
        <p:spPr>
          <a:xfrm>
            <a:off x="1496097" y="1916755"/>
            <a:ext cx="2854571" cy="1602996"/>
          </a:xfrm>
          <a:prstGeom prst="rect">
            <a:avLst/>
          </a:prstGeom>
        </p:spPr>
        <p:txBody>
          <a:bodyPr vert="horz" wrap="square" lIns="0" tIns="12693" rIns="0" bIns="0" rtlCol="0">
            <a:spAutoFit/>
          </a:bodyPr>
          <a:lstStyle/>
          <a:p>
            <a:pPr defTabSz="914035">
              <a:spcBef>
                <a:spcPts val="100"/>
              </a:spcBef>
            </a:pPr>
            <a:r>
              <a:rPr lang="es-EC" sz="2000" kern="0" spc="-35" noProof="0" dirty="0">
                <a:solidFill>
                  <a:sysClr val="windowText" lastClr="000000"/>
                </a:solidFill>
                <a:latin typeface="Arial"/>
                <a:cs typeface="Arial"/>
              </a:rPr>
              <a:t>Inferencia estadística</a:t>
            </a:r>
          </a:p>
          <a:p>
            <a:pPr defTabSz="914035">
              <a:spcBef>
                <a:spcPts val="100"/>
              </a:spcBef>
            </a:pPr>
            <a:endParaRPr lang="es-EC" sz="2000" kern="0" spc="-35" noProof="0" dirty="0">
              <a:solidFill>
                <a:sysClr val="windowText" lastClr="000000"/>
              </a:solidFill>
              <a:latin typeface="Arial"/>
              <a:cs typeface="Arial"/>
            </a:endParaRPr>
          </a:p>
          <a:p>
            <a:pPr defTabSz="914035">
              <a:spcBef>
                <a:spcPts val="100"/>
              </a:spcBef>
            </a:pPr>
            <a:r>
              <a:rPr lang="es-EC" sz="2000" kern="0" spc="-35" noProof="0" dirty="0" err="1">
                <a:solidFill>
                  <a:sysClr val="windowText" lastClr="000000"/>
                </a:solidFill>
                <a:latin typeface="Arial"/>
                <a:cs typeface="Arial"/>
              </a:rPr>
              <a:t>Comprension</a:t>
            </a:r>
            <a:endParaRPr lang="es-EC" sz="2000" kern="0" spc="-35" noProof="0" dirty="0">
              <a:solidFill>
                <a:sysClr val="windowText" lastClr="000000"/>
              </a:solidFill>
              <a:latin typeface="Arial"/>
              <a:cs typeface="Arial"/>
            </a:endParaRPr>
          </a:p>
          <a:p>
            <a:pPr defTabSz="914035">
              <a:spcBef>
                <a:spcPts val="100"/>
              </a:spcBef>
            </a:pPr>
            <a:endParaRPr lang="es-EC" sz="2000" kern="0" spc="-10" noProof="0" dirty="0">
              <a:solidFill>
                <a:sysClr val="windowText" lastClr="000000"/>
              </a:solidFill>
              <a:latin typeface="Arial"/>
              <a:cs typeface="Arial"/>
            </a:endParaRPr>
          </a:p>
          <a:p>
            <a:pPr defTabSz="914035">
              <a:spcBef>
                <a:spcPts val="100"/>
              </a:spcBef>
            </a:pPr>
            <a:r>
              <a:rPr lang="es-EC" sz="2000" kern="0" spc="-10" noProof="0" dirty="0">
                <a:solidFill>
                  <a:sysClr val="windowText" lastClr="000000"/>
                </a:solidFill>
                <a:latin typeface="Arial"/>
                <a:cs typeface="Arial"/>
              </a:rPr>
              <a:t>Interpretable</a:t>
            </a:r>
            <a:endParaRPr lang="es-EC" sz="2000" kern="0" noProof="0" dirty="0">
              <a:solidFill>
                <a:sysClr val="windowText" lastClr="000000"/>
              </a:solidFill>
              <a:latin typeface="Arial"/>
              <a:cs typeface="Arial"/>
            </a:endParaRPr>
          </a:p>
        </p:txBody>
      </p:sp>
      <p:sp>
        <p:nvSpPr>
          <p:cNvPr id="11" name="object 11"/>
          <p:cNvSpPr txBox="1"/>
          <p:nvPr/>
        </p:nvSpPr>
        <p:spPr>
          <a:xfrm>
            <a:off x="7839745" y="1893461"/>
            <a:ext cx="2617657" cy="1602996"/>
          </a:xfrm>
          <a:prstGeom prst="rect">
            <a:avLst/>
          </a:prstGeom>
        </p:spPr>
        <p:txBody>
          <a:bodyPr vert="horz" wrap="square" lIns="0" tIns="12693" rIns="0" bIns="0" rtlCol="0">
            <a:spAutoFit/>
          </a:bodyPr>
          <a:lstStyle/>
          <a:p>
            <a:pPr marL="12695" defTabSz="914035">
              <a:spcBef>
                <a:spcPts val="100"/>
              </a:spcBef>
            </a:pPr>
            <a:r>
              <a:rPr lang="es-EC" sz="2000" kern="0" spc="-40" noProof="0" dirty="0">
                <a:solidFill>
                  <a:sysClr val="windowText" lastClr="000000"/>
                </a:solidFill>
                <a:latin typeface="Arial"/>
                <a:cs typeface="Arial"/>
              </a:rPr>
              <a:t>Machine </a:t>
            </a:r>
            <a:r>
              <a:rPr lang="es-EC" sz="2000" kern="0" spc="-40" noProof="0" dirty="0" err="1">
                <a:solidFill>
                  <a:sysClr val="windowText" lastClr="000000"/>
                </a:solidFill>
                <a:latin typeface="Arial"/>
                <a:cs typeface="Arial"/>
              </a:rPr>
              <a:t>learning</a:t>
            </a:r>
            <a:endParaRPr lang="es-EC" sz="2000" kern="0" noProof="0" dirty="0">
              <a:solidFill>
                <a:sysClr val="windowText" lastClr="000000"/>
              </a:solidFill>
              <a:latin typeface="Arial"/>
              <a:cs typeface="Arial"/>
            </a:endParaRPr>
          </a:p>
          <a:p>
            <a:pPr marL="12695" defTabSz="914035">
              <a:spcBef>
                <a:spcPts val="100"/>
              </a:spcBef>
            </a:pPr>
            <a:endParaRPr lang="es-EC" sz="2000" kern="0" spc="-10" noProof="0" dirty="0">
              <a:solidFill>
                <a:sysClr val="windowText" lastClr="000000"/>
              </a:solidFill>
              <a:latin typeface="Arial"/>
              <a:cs typeface="Arial"/>
            </a:endParaRPr>
          </a:p>
          <a:p>
            <a:pPr marL="12695" defTabSz="914035">
              <a:spcBef>
                <a:spcPts val="100"/>
              </a:spcBef>
            </a:pPr>
            <a:r>
              <a:rPr lang="es-EC" sz="2000" kern="0" spc="-10" noProof="0" dirty="0">
                <a:solidFill>
                  <a:sysClr val="windowText" lastClr="000000"/>
                </a:solidFill>
                <a:latin typeface="Arial"/>
                <a:cs typeface="Arial"/>
              </a:rPr>
              <a:t>Predicción</a:t>
            </a:r>
          </a:p>
          <a:p>
            <a:pPr marL="12695" defTabSz="914035">
              <a:spcBef>
                <a:spcPts val="100"/>
              </a:spcBef>
            </a:pPr>
            <a:endParaRPr lang="es-EC" sz="2000" kern="0" spc="-10" noProof="0" dirty="0">
              <a:solidFill>
                <a:sysClr val="windowText" lastClr="000000"/>
              </a:solidFill>
              <a:latin typeface="Arial"/>
              <a:cs typeface="Arial"/>
            </a:endParaRPr>
          </a:p>
          <a:p>
            <a:pPr marL="12695" defTabSz="914035">
              <a:spcBef>
                <a:spcPts val="100"/>
              </a:spcBef>
            </a:pPr>
            <a:r>
              <a:rPr lang="es-EC" sz="2000" kern="0" spc="-40" noProof="0" dirty="0">
                <a:solidFill>
                  <a:sysClr val="windowText" lastClr="000000"/>
                </a:solidFill>
                <a:latin typeface="Arial"/>
                <a:cs typeface="Arial"/>
              </a:rPr>
              <a:t>Menos-Interpretable</a:t>
            </a:r>
            <a:endParaRPr lang="es-EC" sz="2000" kern="0" noProof="0" dirty="0">
              <a:solidFill>
                <a:sysClr val="windowText" lastClr="000000"/>
              </a:solidFill>
              <a:latin typeface="Arial"/>
              <a:cs typeface="Arial"/>
            </a:endParaRPr>
          </a:p>
        </p:txBody>
      </p:sp>
      <p:grpSp>
        <p:nvGrpSpPr>
          <p:cNvPr id="12" name="object 12"/>
          <p:cNvGrpSpPr/>
          <p:nvPr/>
        </p:nvGrpSpPr>
        <p:grpSpPr>
          <a:xfrm>
            <a:off x="7920980" y="3650262"/>
            <a:ext cx="1321420" cy="1321420"/>
            <a:chOff x="7922673" y="3649577"/>
            <a:chExt cx="1322070" cy="1322070"/>
          </a:xfrm>
        </p:grpSpPr>
        <p:sp>
          <p:nvSpPr>
            <p:cNvPr id="13" name="object 13"/>
            <p:cNvSpPr/>
            <p:nvPr/>
          </p:nvSpPr>
          <p:spPr>
            <a:xfrm>
              <a:off x="7935373" y="3662277"/>
              <a:ext cx="1296670" cy="1296670"/>
            </a:xfrm>
            <a:custGeom>
              <a:avLst/>
              <a:gdLst/>
              <a:ahLst/>
              <a:cxnLst/>
              <a:rect l="l" t="t" r="r" b="b"/>
              <a:pathLst>
                <a:path w="1296670" h="1296670">
                  <a:moveTo>
                    <a:pt x="1296144" y="0"/>
                  </a:moveTo>
                  <a:lnTo>
                    <a:pt x="0" y="0"/>
                  </a:lnTo>
                  <a:lnTo>
                    <a:pt x="0" y="1296142"/>
                  </a:lnTo>
                  <a:lnTo>
                    <a:pt x="1296144" y="1296142"/>
                  </a:lnTo>
                  <a:lnTo>
                    <a:pt x="1296144" y="0"/>
                  </a:lnTo>
                  <a:close/>
                </a:path>
              </a:pathLst>
            </a:custGeom>
            <a:solidFill>
              <a:srgbClr val="000000"/>
            </a:solidFill>
          </p:spPr>
          <p:txBody>
            <a:bodyPr wrap="square" lIns="0" tIns="0" rIns="0" bIns="0" rtlCol="0"/>
            <a:lstStyle/>
            <a:p>
              <a:pPr defTabSz="914035"/>
              <a:endParaRPr lang="es-EC" kern="0" noProof="0" dirty="0">
                <a:solidFill>
                  <a:sysClr val="windowText" lastClr="000000"/>
                </a:solidFill>
              </a:endParaRPr>
            </a:p>
          </p:txBody>
        </p:sp>
        <p:sp>
          <p:nvSpPr>
            <p:cNvPr id="14" name="object 14"/>
            <p:cNvSpPr/>
            <p:nvPr/>
          </p:nvSpPr>
          <p:spPr>
            <a:xfrm>
              <a:off x="7935373" y="3662277"/>
              <a:ext cx="1296670" cy="1296670"/>
            </a:xfrm>
            <a:custGeom>
              <a:avLst/>
              <a:gdLst/>
              <a:ahLst/>
              <a:cxnLst/>
              <a:rect l="l" t="t" r="r" b="b"/>
              <a:pathLst>
                <a:path w="1296670" h="1296670">
                  <a:moveTo>
                    <a:pt x="0" y="0"/>
                  </a:moveTo>
                  <a:lnTo>
                    <a:pt x="1296144" y="0"/>
                  </a:lnTo>
                  <a:lnTo>
                    <a:pt x="1296144" y="1296144"/>
                  </a:lnTo>
                  <a:lnTo>
                    <a:pt x="0" y="1296144"/>
                  </a:lnTo>
                  <a:lnTo>
                    <a:pt x="0" y="0"/>
                  </a:lnTo>
                  <a:close/>
                </a:path>
              </a:pathLst>
            </a:custGeom>
            <a:ln w="25400">
              <a:solidFill>
                <a:srgbClr val="000000"/>
              </a:solidFill>
            </a:ln>
          </p:spPr>
          <p:txBody>
            <a:bodyPr wrap="square" lIns="0" tIns="0" rIns="0" bIns="0" rtlCol="0"/>
            <a:lstStyle/>
            <a:p>
              <a:pPr defTabSz="914035"/>
              <a:endParaRPr lang="es-EC" kern="0" noProof="0" dirty="0">
                <a:solidFill>
                  <a:sysClr val="windowText" lastClr="000000"/>
                </a:solidFill>
              </a:endParaRPr>
            </a:p>
          </p:txBody>
        </p:sp>
      </p:grpSp>
      <p:sp>
        <p:nvSpPr>
          <p:cNvPr id="15" name="object 15"/>
          <p:cNvSpPr/>
          <p:nvPr/>
        </p:nvSpPr>
        <p:spPr>
          <a:xfrm>
            <a:off x="2525621" y="3662957"/>
            <a:ext cx="1296032" cy="1296032"/>
          </a:xfrm>
          <a:custGeom>
            <a:avLst/>
            <a:gdLst/>
            <a:ahLst/>
            <a:cxnLst/>
            <a:rect l="l" t="t" r="r" b="b"/>
            <a:pathLst>
              <a:path w="1296670" h="1296670">
                <a:moveTo>
                  <a:pt x="0" y="0"/>
                </a:moveTo>
                <a:lnTo>
                  <a:pt x="1296144" y="0"/>
                </a:lnTo>
                <a:lnTo>
                  <a:pt x="1296144" y="1296144"/>
                </a:lnTo>
                <a:lnTo>
                  <a:pt x="0" y="1296144"/>
                </a:lnTo>
                <a:lnTo>
                  <a:pt x="0" y="0"/>
                </a:lnTo>
                <a:close/>
              </a:path>
            </a:pathLst>
          </a:custGeom>
          <a:ln w="3175">
            <a:solidFill>
              <a:srgbClr val="000000"/>
            </a:solidFill>
          </a:ln>
        </p:spPr>
        <p:txBody>
          <a:bodyPr wrap="square" lIns="0" tIns="0" rIns="0" bIns="0" rtlCol="0"/>
          <a:lstStyle/>
          <a:p>
            <a:pPr defTabSz="914035"/>
            <a:endParaRPr lang="es-EC" kern="0" noProof="0" dirty="0">
              <a:solidFill>
                <a:sysClr val="windowText" lastClr="000000"/>
              </a:solidFill>
            </a:endParaRPr>
          </a:p>
        </p:txBody>
      </p:sp>
      <p:grpSp>
        <p:nvGrpSpPr>
          <p:cNvPr id="16" name="object 16"/>
          <p:cNvGrpSpPr/>
          <p:nvPr/>
        </p:nvGrpSpPr>
        <p:grpSpPr>
          <a:xfrm>
            <a:off x="4547583" y="4051281"/>
            <a:ext cx="2854825" cy="566776"/>
            <a:chOff x="4547615" y="4050791"/>
            <a:chExt cx="2856230" cy="567055"/>
          </a:xfrm>
        </p:grpSpPr>
        <p:pic>
          <p:nvPicPr>
            <p:cNvPr id="17" name="object 17"/>
            <p:cNvPicPr/>
            <p:nvPr/>
          </p:nvPicPr>
          <p:blipFill>
            <a:blip r:embed="rId2" cstate="print"/>
            <a:stretch>
              <a:fillRect/>
            </a:stretch>
          </p:blipFill>
          <p:spPr>
            <a:xfrm>
              <a:off x="4547615" y="4050791"/>
              <a:ext cx="2855976" cy="566928"/>
            </a:xfrm>
            <a:prstGeom prst="rect">
              <a:avLst/>
            </a:prstGeom>
          </p:spPr>
        </p:pic>
        <p:pic>
          <p:nvPicPr>
            <p:cNvPr id="18" name="object 18"/>
            <p:cNvPicPr/>
            <p:nvPr/>
          </p:nvPicPr>
          <p:blipFill>
            <a:blip r:embed="rId3" cstate="print"/>
            <a:stretch>
              <a:fillRect/>
            </a:stretch>
          </p:blipFill>
          <p:spPr>
            <a:xfrm>
              <a:off x="4590132" y="4068033"/>
              <a:ext cx="2771730" cy="484632"/>
            </a:xfrm>
            <a:prstGeom prst="rect">
              <a:avLst/>
            </a:prstGeom>
          </p:spPr>
        </p:pic>
      </p:grpSp>
      <p:grpSp>
        <p:nvGrpSpPr>
          <p:cNvPr id="19" name="object 19"/>
          <p:cNvGrpSpPr/>
          <p:nvPr/>
        </p:nvGrpSpPr>
        <p:grpSpPr>
          <a:xfrm>
            <a:off x="4714400" y="1989347"/>
            <a:ext cx="2471474" cy="1508019"/>
            <a:chOff x="4714514" y="1987845"/>
            <a:chExt cx="2472690" cy="1508760"/>
          </a:xfrm>
        </p:grpSpPr>
        <p:sp>
          <p:nvSpPr>
            <p:cNvPr id="20" name="object 20"/>
            <p:cNvSpPr/>
            <p:nvPr/>
          </p:nvSpPr>
          <p:spPr>
            <a:xfrm>
              <a:off x="4714514" y="1987845"/>
              <a:ext cx="1508760" cy="1508760"/>
            </a:xfrm>
            <a:custGeom>
              <a:avLst/>
              <a:gdLst/>
              <a:ahLst/>
              <a:cxnLst/>
              <a:rect l="l" t="t" r="r" b="b"/>
              <a:pathLst>
                <a:path w="1508760" h="1508760">
                  <a:moveTo>
                    <a:pt x="754319" y="0"/>
                  </a:moveTo>
                  <a:lnTo>
                    <a:pt x="706614" y="1484"/>
                  </a:lnTo>
                  <a:lnTo>
                    <a:pt x="659698" y="5877"/>
                  </a:lnTo>
                  <a:lnTo>
                    <a:pt x="613659" y="13091"/>
                  </a:lnTo>
                  <a:lnTo>
                    <a:pt x="568585" y="23037"/>
                  </a:lnTo>
                  <a:lnTo>
                    <a:pt x="524565" y="35628"/>
                  </a:lnTo>
                  <a:lnTo>
                    <a:pt x="481687" y="50774"/>
                  </a:lnTo>
                  <a:lnTo>
                    <a:pt x="440039" y="68387"/>
                  </a:lnTo>
                  <a:lnTo>
                    <a:pt x="399709" y="88380"/>
                  </a:lnTo>
                  <a:lnTo>
                    <a:pt x="360787" y="110663"/>
                  </a:lnTo>
                  <a:lnTo>
                    <a:pt x="323360" y="135148"/>
                  </a:lnTo>
                  <a:lnTo>
                    <a:pt x="287516" y="161747"/>
                  </a:lnTo>
                  <a:lnTo>
                    <a:pt x="253345" y="190372"/>
                  </a:lnTo>
                  <a:lnTo>
                    <a:pt x="220934" y="220934"/>
                  </a:lnTo>
                  <a:lnTo>
                    <a:pt x="190372" y="253345"/>
                  </a:lnTo>
                  <a:lnTo>
                    <a:pt x="161747" y="287516"/>
                  </a:lnTo>
                  <a:lnTo>
                    <a:pt x="135148" y="323360"/>
                  </a:lnTo>
                  <a:lnTo>
                    <a:pt x="110663" y="360787"/>
                  </a:lnTo>
                  <a:lnTo>
                    <a:pt x="88380" y="399709"/>
                  </a:lnTo>
                  <a:lnTo>
                    <a:pt x="68387" y="440039"/>
                  </a:lnTo>
                  <a:lnTo>
                    <a:pt x="50774" y="481687"/>
                  </a:lnTo>
                  <a:lnTo>
                    <a:pt x="35628" y="524565"/>
                  </a:lnTo>
                  <a:lnTo>
                    <a:pt x="23037" y="568585"/>
                  </a:lnTo>
                  <a:lnTo>
                    <a:pt x="13091" y="613659"/>
                  </a:lnTo>
                  <a:lnTo>
                    <a:pt x="5877" y="659698"/>
                  </a:lnTo>
                  <a:lnTo>
                    <a:pt x="1484" y="706614"/>
                  </a:lnTo>
                  <a:lnTo>
                    <a:pt x="0" y="754319"/>
                  </a:lnTo>
                  <a:lnTo>
                    <a:pt x="1484" y="802023"/>
                  </a:lnTo>
                  <a:lnTo>
                    <a:pt x="5877" y="848939"/>
                  </a:lnTo>
                  <a:lnTo>
                    <a:pt x="13091" y="894978"/>
                  </a:lnTo>
                  <a:lnTo>
                    <a:pt x="23037" y="940052"/>
                  </a:lnTo>
                  <a:lnTo>
                    <a:pt x="35628" y="984072"/>
                  </a:lnTo>
                  <a:lnTo>
                    <a:pt x="50774" y="1026951"/>
                  </a:lnTo>
                  <a:lnTo>
                    <a:pt x="68387" y="1068599"/>
                  </a:lnTo>
                  <a:lnTo>
                    <a:pt x="88380" y="1108928"/>
                  </a:lnTo>
                  <a:lnTo>
                    <a:pt x="110663" y="1147851"/>
                  </a:lnTo>
                  <a:lnTo>
                    <a:pt x="135148" y="1185278"/>
                  </a:lnTo>
                  <a:lnTo>
                    <a:pt x="161747" y="1221121"/>
                  </a:lnTo>
                  <a:lnTo>
                    <a:pt x="190372" y="1255293"/>
                  </a:lnTo>
                  <a:lnTo>
                    <a:pt x="220934" y="1287703"/>
                  </a:lnTo>
                  <a:lnTo>
                    <a:pt x="253345" y="1318266"/>
                  </a:lnTo>
                  <a:lnTo>
                    <a:pt x="287516" y="1346890"/>
                  </a:lnTo>
                  <a:lnTo>
                    <a:pt x="323360" y="1373490"/>
                  </a:lnTo>
                  <a:lnTo>
                    <a:pt x="360787" y="1397975"/>
                  </a:lnTo>
                  <a:lnTo>
                    <a:pt x="399709" y="1420258"/>
                  </a:lnTo>
                  <a:lnTo>
                    <a:pt x="440039" y="1440251"/>
                  </a:lnTo>
                  <a:lnTo>
                    <a:pt x="481687" y="1457864"/>
                  </a:lnTo>
                  <a:lnTo>
                    <a:pt x="524565" y="1473011"/>
                  </a:lnTo>
                  <a:lnTo>
                    <a:pt x="568585" y="1485601"/>
                  </a:lnTo>
                  <a:lnTo>
                    <a:pt x="613659" y="1495548"/>
                  </a:lnTo>
                  <a:lnTo>
                    <a:pt x="659698" y="1502762"/>
                  </a:lnTo>
                  <a:lnTo>
                    <a:pt x="706614" y="1507155"/>
                  </a:lnTo>
                  <a:lnTo>
                    <a:pt x="754319" y="1508639"/>
                  </a:lnTo>
                  <a:lnTo>
                    <a:pt x="802023" y="1507155"/>
                  </a:lnTo>
                  <a:lnTo>
                    <a:pt x="848939" y="1502762"/>
                  </a:lnTo>
                  <a:lnTo>
                    <a:pt x="894978" y="1495548"/>
                  </a:lnTo>
                  <a:lnTo>
                    <a:pt x="940052" y="1485601"/>
                  </a:lnTo>
                  <a:lnTo>
                    <a:pt x="984072" y="1473011"/>
                  </a:lnTo>
                  <a:lnTo>
                    <a:pt x="1026950" y="1457864"/>
                  </a:lnTo>
                  <a:lnTo>
                    <a:pt x="1068598" y="1440251"/>
                  </a:lnTo>
                  <a:lnTo>
                    <a:pt x="1108928" y="1420258"/>
                  </a:lnTo>
                  <a:lnTo>
                    <a:pt x="1147850" y="1397975"/>
                  </a:lnTo>
                  <a:lnTo>
                    <a:pt x="1185277" y="1373490"/>
                  </a:lnTo>
                  <a:lnTo>
                    <a:pt x="1221121" y="1346890"/>
                  </a:lnTo>
                  <a:lnTo>
                    <a:pt x="1255292" y="1318266"/>
                  </a:lnTo>
                  <a:lnTo>
                    <a:pt x="1287703" y="1287703"/>
                  </a:lnTo>
                  <a:lnTo>
                    <a:pt x="1318265" y="1255293"/>
                  </a:lnTo>
                  <a:lnTo>
                    <a:pt x="1346890" y="1221121"/>
                  </a:lnTo>
                  <a:lnTo>
                    <a:pt x="1373489" y="1185278"/>
                  </a:lnTo>
                  <a:lnTo>
                    <a:pt x="1397974" y="1147851"/>
                  </a:lnTo>
                  <a:lnTo>
                    <a:pt x="1420257" y="1108928"/>
                  </a:lnTo>
                  <a:lnTo>
                    <a:pt x="1440250" y="1068599"/>
                  </a:lnTo>
                  <a:lnTo>
                    <a:pt x="1457863" y="1026951"/>
                  </a:lnTo>
                  <a:lnTo>
                    <a:pt x="1473010" y="984072"/>
                  </a:lnTo>
                  <a:lnTo>
                    <a:pt x="1485600" y="940052"/>
                  </a:lnTo>
                  <a:lnTo>
                    <a:pt x="1495546" y="894978"/>
                  </a:lnTo>
                  <a:lnTo>
                    <a:pt x="1502760" y="848939"/>
                  </a:lnTo>
                  <a:lnTo>
                    <a:pt x="1507154" y="802023"/>
                  </a:lnTo>
                  <a:lnTo>
                    <a:pt x="1508638" y="754319"/>
                  </a:lnTo>
                  <a:lnTo>
                    <a:pt x="1507154" y="706614"/>
                  </a:lnTo>
                  <a:lnTo>
                    <a:pt x="1502760" y="659698"/>
                  </a:lnTo>
                  <a:lnTo>
                    <a:pt x="1495546" y="613659"/>
                  </a:lnTo>
                  <a:lnTo>
                    <a:pt x="1485600" y="568585"/>
                  </a:lnTo>
                  <a:lnTo>
                    <a:pt x="1473010" y="524565"/>
                  </a:lnTo>
                  <a:lnTo>
                    <a:pt x="1457863" y="481687"/>
                  </a:lnTo>
                  <a:lnTo>
                    <a:pt x="1440250" y="440039"/>
                  </a:lnTo>
                  <a:lnTo>
                    <a:pt x="1420257" y="399709"/>
                  </a:lnTo>
                  <a:lnTo>
                    <a:pt x="1397974" y="360787"/>
                  </a:lnTo>
                  <a:lnTo>
                    <a:pt x="1373489" y="323360"/>
                  </a:lnTo>
                  <a:lnTo>
                    <a:pt x="1346890" y="287516"/>
                  </a:lnTo>
                  <a:lnTo>
                    <a:pt x="1318265" y="253345"/>
                  </a:lnTo>
                  <a:lnTo>
                    <a:pt x="1287703" y="220934"/>
                  </a:lnTo>
                  <a:lnTo>
                    <a:pt x="1255292" y="190372"/>
                  </a:lnTo>
                  <a:lnTo>
                    <a:pt x="1221121" y="161747"/>
                  </a:lnTo>
                  <a:lnTo>
                    <a:pt x="1185277" y="135148"/>
                  </a:lnTo>
                  <a:lnTo>
                    <a:pt x="1147850" y="110663"/>
                  </a:lnTo>
                  <a:lnTo>
                    <a:pt x="1108928" y="88380"/>
                  </a:lnTo>
                  <a:lnTo>
                    <a:pt x="1068598" y="68387"/>
                  </a:lnTo>
                  <a:lnTo>
                    <a:pt x="1026950" y="50774"/>
                  </a:lnTo>
                  <a:lnTo>
                    <a:pt x="984072" y="35628"/>
                  </a:lnTo>
                  <a:lnTo>
                    <a:pt x="940052" y="23037"/>
                  </a:lnTo>
                  <a:lnTo>
                    <a:pt x="894978" y="13091"/>
                  </a:lnTo>
                  <a:lnTo>
                    <a:pt x="848939" y="5877"/>
                  </a:lnTo>
                  <a:lnTo>
                    <a:pt x="802023" y="1484"/>
                  </a:lnTo>
                  <a:lnTo>
                    <a:pt x="754319" y="0"/>
                  </a:lnTo>
                  <a:close/>
                </a:path>
              </a:pathLst>
            </a:custGeom>
            <a:solidFill>
              <a:srgbClr val="D9D9D9">
                <a:alpha val="65098"/>
              </a:srgbClr>
            </a:solidFill>
          </p:spPr>
          <p:txBody>
            <a:bodyPr wrap="square" lIns="0" tIns="0" rIns="0" bIns="0" rtlCol="0"/>
            <a:lstStyle/>
            <a:p>
              <a:pPr defTabSz="914035"/>
              <a:endParaRPr lang="es-EC" kern="0" noProof="0" dirty="0">
                <a:solidFill>
                  <a:sysClr val="windowText" lastClr="000000"/>
                </a:solidFill>
              </a:endParaRPr>
            </a:p>
          </p:txBody>
        </p:sp>
        <p:sp>
          <p:nvSpPr>
            <p:cNvPr id="21" name="object 21"/>
            <p:cNvSpPr/>
            <p:nvPr/>
          </p:nvSpPr>
          <p:spPr>
            <a:xfrm>
              <a:off x="5678105" y="1987845"/>
              <a:ext cx="1508760" cy="1508760"/>
            </a:xfrm>
            <a:custGeom>
              <a:avLst/>
              <a:gdLst/>
              <a:ahLst/>
              <a:cxnLst/>
              <a:rect l="l" t="t" r="r" b="b"/>
              <a:pathLst>
                <a:path w="1508759" h="1508760">
                  <a:moveTo>
                    <a:pt x="754319" y="0"/>
                  </a:moveTo>
                  <a:lnTo>
                    <a:pt x="706614" y="1484"/>
                  </a:lnTo>
                  <a:lnTo>
                    <a:pt x="659698" y="5877"/>
                  </a:lnTo>
                  <a:lnTo>
                    <a:pt x="613659" y="13091"/>
                  </a:lnTo>
                  <a:lnTo>
                    <a:pt x="568585" y="23037"/>
                  </a:lnTo>
                  <a:lnTo>
                    <a:pt x="524565" y="35628"/>
                  </a:lnTo>
                  <a:lnTo>
                    <a:pt x="481687" y="50774"/>
                  </a:lnTo>
                  <a:lnTo>
                    <a:pt x="440039" y="68387"/>
                  </a:lnTo>
                  <a:lnTo>
                    <a:pt x="399709" y="88380"/>
                  </a:lnTo>
                  <a:lnTo>
                    <a:pt x="360787" y="110663"/>
                  </a:lnTo>
                  <a:lnTo>
                    <a:pt x="323360" y="135148"/>
                  </a:lnTo>
                  <a:lnTo>
                    <a:pt x="287516" y="161747"/>
                  </a:lnTo>
                  <a:lnTo>
                    <a:pt x="253345" y="190372"/>
                  </a:lnTo>
                  <a:lnTo>
                    <a:pt x="220934" y="220934"/>
                  </a:lnTo>
                  <a:lnTo>
                    <a:pt x="190372" y="253345"/>
                  </a:lnTo>
                  <a:lnTo>
                    <a:pt x="161747" y="287516"/>
                  </a:lnTo>
                  <a:lnTo>
                    <a:pt x="135148" y="323360"/>
                  </a:lnTo>
                  <a:lnTo>
                    <a:pt x="110663" y="360787"/>
                  </a:lnTo>
                  <a:lnTo>
                    <a:pt x="88380" y="399709"/>
                  </a:lnTo>
                  <a:lnTo>
                    <a:pt x="68387" y="440039"/>
                  </a:lnTo>
                  <a:lnTo>
                    <a:pt x="50774" y="481687"/>
                  </a:lnTo>
                  <a:lnTo>
                    <a:pt x="35628" y="524565"/>
                  </a:lnTo>
                  <a:lnTo>
                    <a:pt x="23037" y="568585"/>
                  </a:lnTo>
                  <a:lnTo>
                    <a:pt x="13091" y="613659"/>
                  </a:lnTo>
                  <a:lnTo>
                    <a:pt x="5877" y="659698"/>
                  </a:lnTo>
                  <a:lnTo>
                    <a:pt x="1484" y="706614"/>
                  </a:lnTo>
                  <a:lnTo>
                    <a:pt x="0" y="754319"/>
                  </a:lnTo>
                  <a:lnTo>
                    <a:pt x="1484" y="802023"/>
                  </a:lnTo>
                  <a:lnTo>
                    <a:pt x="5877" y="848939"/>
                  </a:lnTo>
                  <a:lnTo>
                    <a:pt x="13091" y="894978"/>
                  </a:lnTo>
                  <a:lnTo>
                    <a:pt x="23037" y="940052"/>
                  </a:lnTo>
                  <a:lnTo>
                    <a:pt x="35628" y="984072"/>
                  </a:lnTo>
                  <a:lnTo>
                    <a:pt x="50774" y="1026951"/>
                  </a:lnTo>
                  <a:lnTo>
                    <a:pt x="68387" y="1068599"/>
                  </a:lnTo>
                  <a:lnTo>
                    <a:pt x="88380" y="1108928"/>
                  </a:lnTo>
                  <a:lnTo>
                    <a:pt x="110663" y="1147851"/>
                  </a:lnTo>
                  <a:lnTo>
                    <a:pt x="135148" y="1185278"/>
                  </a:lnTo>
                  <a:lnTo>
                    <a:pt x="161747" y="1221121"/>
                  </a:lnTo>
                  <a:lnTo>
                    <a:pt x="190372" y="1255293"/>
                  </a:lnTo>
                  <a:lnTo>
                    <a:pt x="220934" y="1287703"/>
                  </a:lnTo>
                  <a:lnTo>
                    <a:pt x="253345" y="1318266"/>
                  </a:lnTo>
                  <a:lnTo>
                    <a:pt x="287516" y="1346890"/>
                  </a:lnTo>
                  <a:lnTo>
                    <a:pt x="323360" y="1373490"/>
                  </a:lnTo>
                  <a:lnTo>
                    <a:pt x="360787" y="1397975"/>
                  </a:lnTo>
                  <a:lnTo>
                    <a:pt x="399709" y="1420258"/>
                  </a:lnTo>
                  <a:lnTo>
                    <a:pt x="440039" y="1440251"/>
                  </a:lnTo>
                  <a:lnTo>
                    <a:pt x="481687" y="1457864"/>
                  </a:lnTo>
                  <a:lnTo>
                    <a:pt x="524565" y="1473011"/>
                  </a:lnTo>
                  <a:lnTo>
                    <a:pt x="568585" y="1485601"/>
                  </a:lnTo>
                  <a:lnTo>
                    <a:pt x="613659" y="1495548"/>
                  </a:lnTo>
                  <a:lnTo>
                    <a:pt x="659698" y="1502762"/>
                  </a:lnTo>
                  <a:lnTo>
                    <a:pt x="706614" y="1507155"/>
                  </a:lnTo>
                  <a:lnTo>
                    <a:pt x="754319" y="1508639"/>
                  </a:lnTo>
                  <a:lnTo>
                    <a:pt x="802023" y="1507155"/>
                  </a:lnTo>
                  <a:lnTo>
                    <a:pt x="848939" y="1502762"/>
                  </a:lnTo>
                  <a:lnTo>
                    <a:pt x="894978" y="1495548"/>
                  </a:lnTo>
                  <a:lnTo>
                    <a:pt x="940052" y="1485601"/>
                  </a:lnTo>
                  <a:lnTo>
                    <a:pt x="984072" y="1473011"/>
                  </a:lnTo>
                  <a:lnTo>
                    <a:pt x="1026951" y="1457864"/>
                  </a:lnTo>
                  <a:lnTo>
                    <a:pt x="1068599" y="1440251"/>
                  </a:lnTo>
                  <a:lnTo>
                    <a:pt x="1108928" y="1420258"/>
                  </a:lnTo>
                  <a:lnTo>
                    <a:pt x="1147851" y="1397975"/>
                  </a:lnTo>
                  <a:lnTo>
                    <a:pt x="1185278" y="1373490"/>
                  </a:lnTo>
                  <a:lnTo>
                    <a:pt x="1221121" y="1346890"/>
                  </a:lnTo>
                  <a:lnTo>
                    <a:pt x="1255293" y="1318266"/>
                  </a:lnTo>
                  <a:lnTo>
                    <a:pt x="1287703" y="1287703"/>
                  </a:lnTo>
                  <a:lnTo>
                    <a:pt x="1318266" y="1255293"/>
                  </a:lnTo>
                  <a:lnTo>
                    <a:pt x="1346890" y="1221121"/>
                  </a:lnTo>
                  <a:lnTo>
                    <a:pt x="1373490" y="1185278"/>
                  </a:lnTo>
                  <a:lnTo>
                    <a:pt x="1397975" y="1147851"/>
                  </a:lnTo>
                  <a:lnTo>
                    <a:pt x="1420258" y="1108928"/>
                  </a:lnTo>
                  <a:lnTo>
                    <a:pt x="1440251" y="1068599"/>
                  </a:lnTo>
                  <a:lnTo>
                    <a:pt x="1457864" y="1026951"/>
                  </a:lnTo>
                  <a:lnTo>
                    <a:pt x="1473011" y="984072"/>
                  </a:lnTo>
                  <a:lnTo>
                    <a:pt x="1485601" y="940052"/>
                  </a:lnTo>
                  <a:lnTo>
                    <a:pt x="1495548" y="894978"/>
                  </a:lnTo>
                  <a:lnTo>
                    <a:pt x="1502762" y="848939"/>
                  </a:lnTo>
                  <a:lnTo>
                    <a:pt x="1507155" y="802023"/>
                  </a:lnTo>
                  <a:lnTo>
                    <a:pt x="1508639" y="754319"/>
                  </a:lnTo>
                  <a:lnTo>
                    <a:pt x="1507155" y="706614"/>
                  </a:lnTo>
                  <a:lnTo>
                    <a:pt x="1502762" y="659698"/>
                  </a:lnTo>
                  <a:lnTo>
                    <a:pt x="1495548" y="613659"/>
                  </a:lnTo>
                  <a:lnTo>
                    <a:pt x="1485601" y="568585"/>
                  </a:lnTo>
                  <a:lnTo>
                    <a:pt x="1473011" y="524565"/>
                  </a:lnTo>
                  <a:lnTo>
                    <a:pt x="1457864" y="481687"/>
                  </a:lnTo>
                  <a:lnTo>
                    <a:pt x="1440251" y="440039"/>
                  </a:lnTo>
                  <a:lnTo>
                    <a:pt x="1420258" y="399709"/>
                  </a:lnTo>
                  <a:lnTo>
                    <a:pt x="1397975" y="360787"/>
                  </a:lnTo>
                  <a:lnTo>
                    <a:pt x="1373490" y="323360"/>
                  </a:lnTo>
                  <a:lnTo>
                    <a:pt x="1346890" y="287516"/>
                  </a:lnTo>
                  <a:lnTo>
                    <a:pt x="1318266" y="253345"/>
                  </a:lnTo>
                  <a:lnTo>
                    <a:pt x="1287703" y="220934"/>
                  </a:lnTo>
                  <a:lnTo>
                    <a:pt x="1255293" y="190372"/>
                  </a:lnTo>
                  <a:lnTo>
                    <a:pt x="1221121" y="161747"/>
                  </a:lnTo>
                  <a:lnTo>
                    <a:pt x="1185278" y="135148"/>
                  </a:lnTo>
                  <a:lnTo>
                    <a:pt x="1147851" y="110663"/>
                  </a:lnTo>
                  <a:lnTo>
                    <a:pt x="1108928" y="88380"/>
                  </a:lnTo>
                  <a:lnTo>
                    <a:pt x="1068599" y="68387"/>
                  </a:lnTo>
                  <a:lnTo>
                    <a:pt x="1026951" y="50774"/>
                  </a:lnTo>
                  <a:lnTo>
                    <a:pt x="984072" y="35628"/>
                  </a:lnTo>
                  <a:lnTo>
                    <a:pt x="940052" y="23037"/>
                  </a:lnTo>
                  <a:lnTo>
                    <a:pt x="894978" y="13091"/>
                  </a:lnTo>
                  <a:lnTo>
                    <a:pt x="848939" y="5877"/>
                  </a:lnTo>
                  <a:lnTo>
                    <a:pt x="802023" y="1484"/>
                  </a:lnTo>
                  <a:lnTo>
                    <a:pt x="754319" y="0"/>
                  </a:lnTo>
                  <a:close/>
                </a:path>
              </a:pathLst>
            </a:custGeom>
            <a:solidFill>
              <a:srgbClr val="000000">
                <a:alpha val="50199"/>
              </a:srgbClr>
            </a:solidFill>
          </p:spPr>
          <p:txBody>
            <a:bodyPr wrap="square" lIns="0" tIns="0" rIns="0" bIns="0" rtlCol="0"/>
            <a:lstStyle/>
            <a:p>
              <a:pPr defTabSz="914035"/>
              <a:endParaRPr lang="es-EC" kern="0" noProof="0" dirty="0">
                <a:solidFill>
                  <a:sysClr val="windowText" lastClr="000000"/>
                </a:solidFill>
              </a:endParaRPr>
            </a:p>
          </p:txBody>
        </p:sp>
      </p:grpSp>
      <p:sp>
        <p:nvSpPr>
          <p:cNvPr id="22" name="object 22" descr="$PPTXTitle"/>
          <p:cNvSpPr txBox="1">
            <a:spLocks noGrp="1"/>
          </p:cNvSpPr>
          <p:nvPr>
            <p:ph type="title"/>
          </p:nvPr>
        </p:nvSpPr>
        <p:spPr>
          <a:xfrm>
            <a:off x="82539" y="34474"/>
            <a:ext cx="12038034" cy="335959"/>
          </a:xfrm>
          <a:prstGeom prst="rect">
            <a:avLst/>
          </a:prstGeom>
        </p:spPr>
        <p:txBody>
          <a:bodyPr vert="horz" wrap="square" lIns="0" tIns="58390" rIns="0" bIns="0" numCol="1" rtlCol="0" anchor="ctr" anchorCtr="0" compatLnSpc="1">
            <a:prstTxWarp prst="textNoShape">
              <a:avLst/>
            </a:prstTxWarp>
            <a:spAutoFit/>
          </a:bodyPr>
          <a:lstStyle/>
          <a:p>
            <a:pPr marL="27928">
              <a:spcBef>
                <a:spcPts val="100"/>
              </a:spcBef>
              <a:tabLst>
                <a:tab pos="2830333" algn="l"/>
              </a:tabLst>
            </a:pPr>
            <a:r>
              <a:rPr lang="es-EC" spc="-155" noProof="0" dirty="0"/>
              <a:t>Dos </a:t>
            </a:r>
            <a:r>
              <a:rPr lang="es-EC" spc="-50" noProof="0" dirty="0"/>
              <a:t>culturas: Inferencia estadística vs machine </a:t>
            </a:r>
            <a:r>
              <a:rPr lang="es-EC" spc="-50" noProof="0" dirty="0" err="1"/>
              <a:t>learning</a:t>
            </a:r>
            <a:endParaRPr lang="es-EC" spc="-50" noProof="0" dirty="0"/>
          </a:p>
        </p:txBody>
      </p:sp>
      <p:sp>
        <p:nvSpPr>
          <p:cNvPr id="25" name="TextBox 24">
            <a:extLst>
              <a:ext uri="{FF2B5EF4-FFF2-40B4-BE49-F238E27FC236}">
                <a16:creationId xmlns:a16="http://schemas.microsoft.com/office/drawing/2014/main" id="{49B9A42C-515D-0181-F2A7-F332976BC68C}"/>
              </a:ext>
            </a:extLst>
          </p:cNvPr>
          <p:cNvSpPr txBox="1"/>
          <p:nvPr/>
        </p:nvSpPr>
        <p:spPr>
          <a:xfrm>
            <a:off x="7839745" y="5067288"/>
            <a:ext cx="2011826" cy="369332"/>
          </a:xfrm>
          <a:prstGeom prst="rect">
            <a:avLst/>
          </a:prstGeom>
          <a:noFill/>
        </p:spPr>
        <p:txBody>
          <a:bodyPr wrap="square">
            <a:spAutoFit/>
          </a:bodyPr>
          <a:lstStyle/>
          <a:p>
            <a:r>
              <a:rPr lang="es-EC" sz="1800" kern="0" spc="-40" noProof="0" dirty="0">
                <a:solidFill>
                  <a:sysClr val="windowText" lastClr="000000"/>
                </a:solidFill>
                <a:latin typeface="Arial"/>
                <a:cs typeface="Arial"/>
              </a:rPr>
              <a:t>Caja negra</a:t>
            </a:r>
            <a:endParaRPr lang="es-EC" noProof="0" dirty="0"/>
          </a:p>
        </p:txBody>
      </p:sp>
      <p:sp>
        <p:nvSpPr>
          <p:cNvPr id="27" name="TextBox 26">
            <a:extLst>
              <a:ext uri="{FF2B5EF4-FFF2-40B4-BE49-F238E27FC236}">
                <a16:creationId xmlns:a16="http://schemas.microsoft.com/office/drawing/2014/main" id="{DF4C2FC2-14D4-F5E2-45CA-ED339B52CCB6}"/>
              </a:ext>
            </a:extLst>
          </p:cNvPr>
          <p:cNvSpPr txBox="1"/>
          <p:nvPr/>
        </p:nvSpPr>
        <p:spPr>
          <a:xfrm>
            <a:off x="432828" y="6165468"/>
            <a:ext cx="11687745" cy="261610"/>
          </a:xfrm>
          <a:prstGeom prst="rect">
            <a:avLst/>
          </a:prstGeom>
          <a:noFill/>
        </p:spPr>
        <p:txBody>
          <a:bodyPr wrap="square">
            <a:spAutoFit/>
          </a:bodyPr>
          <a:lstStyle/>
          <a:p>
            <a:r>
              <a:rPr lang="es-EC" sz="1100" b="0" i="0" noProof="0" dirty="0" err="1">
                <a:solidFill>
                  <a:srgbClr val="222222"/>
                </a:solidFill>
                <a:effectLst/>
                <a:latin typeface="Open Sans" pitchFamily="2" charset="0"/>
                <a:ea typeface="Open Sans" pitchFamily="2" charset="0"/>
                <a:cs typeface="Open Sans" pitchFamily="2" charset="0"/>
              </a:rPr>
              <a:t>Breiman</a:t>
            </a:r>
            <a:r>
              <a:rPr lang="es-EC" sz="1100" b="0" i="0" noProof="0" dirty="0">
                <a:solidFill>
                  <a:srgbClr val="222222"/>
                </a:solidFill>
                <a:effectLst/>
                <a:latin typeface="Open Sans" pitchFamily="2" charset="0"/>
                <a:ea typeface="Open Sans" pitchFamily="2" charset="0"/>
                <a:cs typeface="Open Sans" pitchFamily="2" charset="0"/>
              </a:rPr>
              <a:t>, Leo. "</a:t>
            </a:r>
            <a:r>
              <a:rPr lang="es-EC" sz="1100" b="0" i="0" noProof="0" dirty="0" err="1">
                <a:solidFill>
                  <a:srgbClr val="222222"/>
                </a:solidFill>
                <a:effectLst/>
                <a:latin typeface="Open Sans" pitchFamily="2" charset="0"/>
                <a:ea typeface="Open Sans" pitchFamily="2" charset="0"/>
                <a:cs typeface="Open Sans" pitchFamily="2" charset="0"/>
              </a:rPr>
              <a:t>Statistical</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modeling</a:t>
            </a:r>
            <a:r>
              <a:rPr lang="es-EC" sz="1100" b="0" i="0" noProof="0" dirty="0">
                <a:solidFill>
                  <a:srgbClr val="222222"/>
                </a:solidFill>
                <a:effectLst/>
                <a:latin typeface="Open Sans" pitchFamily="2" charset="0"/>
                <a:ea typeface="Open Sans" pitchFamily="2" charset="0"/>
                <a:cs typeface="Open Sans" pitchFamily="2" charset="0"/>
              </a:rPr>
              <a:t>: The </a:t>
            </a:r>
            <a:r>
              <a:rPr lang="es-EC" sz="1100" b="0" i="0" noProof="0" dirty="0" err="1">
                <a:solidFill>
                  <a:srgbClr val="222222"/>
                </a:solidFill>
                <a:effectLst/>
                <a:latin typeface="Open Sans" pitchFamily="2" charset="0"/>
                <a:ea typeface="Open Sans" pitchFamily="2" charset="0"/>
                <a:cs typeface="Open Sans" pitchFamily="2" charset="0"/>
              </a:rPr>
              <a:t>two</a:t>
            </a:r>
            <a:r>
              <a:rPr lang="es-EC" sz="1100" b="0" i="0" noProof="0" dirty="0">
                <a:solidFill>
                  <a:srgbClr val="222222"/>
                </a:solidFill>
                <a:effectLst/>
                <a:latin typeface="Open Sans" pitchFamily="2" charset="0"/>
                <a:ea typeface="Open Sans" pitchFamily="2" charset="0"/>
                <a:cs typeface="Open Sans" pitchFamily="2" charset="0"/>
              </a:rPr>
              <a:t> cultures (</a:t>
            </a:r>
            <a:r>
              <a:rPr lang="es-EC" sz="1100" b="0" i="0" noProof="0" dirty="0" err="1">
                <a:solidFill>
                  <a:srgbClr val="222222"/>
                </a:solidFill>
                <a:effectLst/>
                <a:latin typeface="Open Sans" pitchFamily="2" charset="0"/>
                <a:ea typeface="Open Sans" pitchFamily="2" charset="0"/>
                <a:cs typeface="Open Sans" pitchFamily="2" charset="0"/>
              </a:rPr>
              <a:t>with</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comments</a:t>
            </a:r>
            <a:r>
              <a:rPr lang="es-EC" sz="1100" b="0" i="0" noProof="0" dirty="0">
                <a:solidFill>
                  <a:srgbClr val="222222"/>
                </a:solidFill>
                <a:effectLst/>
                <a:latin typeface="Open Sans" pitchFamily="2" charset="0"/>
                <a:ea typeface="Open Sans" pitchFamily="2" charset="0"/>
                <a:cs typeface="Open Sans" pitchFamily="2" charset="0"/>
              </a:rPr>
              <a:t> and a </a:t>
            </a:r>
            <a:r>
              <a:rPr lang="es-EC" sz="1100" b="0" i="0" noProof="0" dirty="0" err="1">
                <a:solidFill>
                  <a:srgbClr val="222222"/>
                </a:solidFill>
                <a:effectLst/>
                <a:latin typeface="Open Sans" pitchFamily="2" charset="0"/>
                <a:ea typeface="Open Sans" pitchFamily="2" charset="0"/>
                <a:cs typeface="Open Sans" pitchFamily="2" charset="0"/>
              </a:rPr>
              <a:t>rejoinder</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by</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the</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0" noProof="0" dirty="0" err="1">
                <a:solidFill>
                  <a:srgbClr val="222222"/>
                </a:solidFill>
                <a:effectLst/>
                <a:latin typeface="Open Sans" pitchFamily="2" charset="0"/>
                <a:ea typeface="Open Sans" pitchFamily="2" charset="0"/>
                <a:cs typeface="Open Sans" pitchFamily="2" charset="0"/>
              </a:rPr>
              <a:t>author</a:t>
            </a:r>
            <a:r>
              <a:rPr lang="es-EC" sz="1100" b="0" i="0" noProof="0" dirty="0">
                <a:solidFill>
                  <a:srgbClr val="222222"/>
                </a:solidFill>
                <a:effectLst/>
                <a:latin typeface="Open Sans" pitchFamily="2" charset="0"/>
                <a:ea typeface="Open Sans" pitchFamily="2" charset="0"/>
                <a:cs typeface="Open Sans" pitchFamily="2" charset="0"/>
              </a:rPr>
              <a:t>)." </a:t>
            </a:r>
            <a:r>
              <a:rPr lang="es-EC" sz="1100" b="0" i="1" noProof="0" dirty="0" err="1">
                <a:solidFill>
                  <a:srgbClr val="222222"/>
                </a:solidFill>
                <a:effectLst/>
                <a:latin typeface="Open Sans" pitchFamily="2" charset="0"/>
                <a:ea typeface="Open Sans" pitchFamily="2" charset="0"/>
                <a:cs typeface="Open Sans" pitchFamily="2" charset="0"/>
              </a:rPr>
              <a:t>Statistical</a:t>
            </a:r>
            <a:r>
              <a:rPr lang="es-EC" sz="1100" b="0" i="1" noProof="0" dirty="0">
                <a:solidFill>
                  <a:srgbClr val="222222"/>
                </a:solidFill>
                <a:effectLst/>
                <a:latin typeface="Open Sans" pitchFamily="2" charset="0"/>
                <a:ea typeface="Open Sans" pitchFamily="2" charset="0"/>
                <a:cs typeface="Open Sans" pitchFamily="2" charset="0"/>
              </a:rPr>
              <a:t> </a:t>
            </a:r>
            <a:r>
              <a:rPr lang="es-EC" sz="1100" b="0" i="1" noProof="0" dirty="0" err="1">
                <a:solidFill>
                  <a:srgbClr val="222222"/>
                </a:solidFill>
                <a:effectLst/>
                <a:latin typeface="Open Sans" pitchFamily="2" charset="0"/>
                <a:ea typeface="Open Sans" pitchFamily="2" charset="0"/>
                <a:cs typeface="Open Sans" pitchFamily="2" charset="0"/>
              </a:rPr>
              <a:t>science</a:t>
            </a:r>
            <a:r>
              <a:rPr lang="es-EC" sz="1100" b="0" i="0" noProof="0" dirty="0">
                <a:solidFill>
                  <a:srgbClr val="222222"/>
                </a:solidFill>
                <a:effectLst/>
                <a:latin typeface="Open Sans" pitchFamily="2" charset="0"/>
                <a:ea typeface="Open Sans" pitchFamily="2" charset="0"/>
                <a:cs typeface="Open Sans" pitchFamily="2" charset="0"/>
              </a:rPr>
              <a:t> 16.3 (2001): 199-231.</a:t>
            </a:r>
            <a:endParaRPr lang="es-EC" sz="1100" noProof="0" dirty="0">
              <a:latin typeface="Open Sans" pitchFamily="2" charset="0"/>
              <a:ea typeface="Open Sans" pitchFamily="2" charset="0"/>
              <a:cs typeface="Open Sans" pitchFamily="2"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378842" y="4893309"/>
            <a:ext cx="1439818"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Ordenador</a:t>
            </a:r>
          </a:p>
        </p:txBody>
      </p:sp>
      <p:sp>
        <p:nvSpPr>
          <p:cNvPr id="3" name="TextBox 2"/>
          <p:cNvSpPr txBox="1"/>
          <p:nvPr/>
        </p:nvSpPr>
        <p:spPr>
          <a:xfrm>
            <a:off x="8448280" y="4893309"/>
            <a:ext cx="1476687"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Producción</a:t>
            </a:r>
          </a:p>
        </p:txBody>
      </p:sp>
      <p:sp>
        <p:nvSpPr>
          <p:cNvPr id="4" name="TextBox 3"/>
          <p:cNvSpPr txBox="1"/>
          <p:nvPr/>
        </p:nvSpPr>
        <p:spPr>
          <a:xfrm>
            <a:off x="2517631" y="4893309"/>
            <a:ext cx="1096775"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Open Sans" pitchFamily="2" charset="0"/>
                <a:ea typeface="Open Sans" pitchFamily="2" charset="0"/>
                <a:cs typeface="Open Sans" pitchFamily="2" charset="0"/>
              </a:rPr>
              <a:t>Entrada</a:t>
            </a:r>
          </a:p>
        </p:txBody>
      </p:sp>
      <p:sp>
        <p:nvSpPr>
          <p:cNvPr id="8" name="Right Arrow 7"/>
          <p:cNvSpPr/>
          <p:nvPr/>
        </p:nvSpPr>
        <p:spPr>
          <a:xfrm>
            <a:off x="4380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9" name="Right Arrow 8"/>
          <p:cNvSpPr/>
          <p:nvPr/>
        </p:nvSpPr>
        <p:spPr>
          <a:xfrm>
            <a:off x="7453930" y="3960159"/>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4" name="TextBox 13"/>
          <p:cNvSpPr txBox="1"/>
          <p:nvPr/>
        </p:nvSpPr>
        <p:spPr>
          <a:xfrm>
            <a:off x="5434282" y="1856999"/>
            <a:ext cx="1329211" cy="369332"/>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srgbClr val="FF0000"/>
                </a:solidFill>
                <a:latin typeface="Open Sans" pitchFamily="2" charset="0"/>
                <a:ea typeface="Open Sans" pitchFamily="2" charset="0"/>
                <a:cs typeface="Open Sans" pitchFamily="2" charset="0"/>
              </a:rPr>
              <a:t>Algoritmo</a:t>
            </a:r>
          </a:p>
        </p:txBody>
      </p:sp>
      <p:sp>
        <p:nvSpPr>
          <p:cNvPr id="15" name="Right Arrow 14"/>
          <p:cNvSpPr/>
          <p:nvPr/>
        </p:nvSpPr>
        <p:spPr>
          <a:xfrm rot="5400000">
            <a:off x="5839425" y="2528271"/>
            <a:ext cx="522043" cy="507934"/>
          </a:xfrm>
          <a:prstGeom prst="rightArrow">
            <a:avLst/>
          </a:prstGeom>
          <a:solidFill>
            <a:schemeClr val="bg1">
              <a:lumMod val="65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defTabSz="457154" fontAlgn="auto">
              <a:spcBef>
                <a:spcPts val="0"/>
              </a:spcBef>
              <a:spcAft>
                <a:spcPts val="0"/>
              </a:spcAft>
            </a:pPr>
            <a:endParaRPr lang="es-EC" sz="1800" noProof="0" dirty="0">
              <a:solidFill>
                <a:prstClr val="black"/>
              </a:solidFill>
              <a:latin typeface="Open Sans" pitchFamily="2" charset="0"/>
              <a:ea typeface="Open Sans" pitchFamily="2" charset="0"/>
              <a:cs typeface="Open Sans" pitchFamily="2" charset="0"/>
            </a:endParaRPr>
          </a:p>
        </p:txBody>
      </p:sp>
      <p:sp>
        <p:nvSpPr>
          <p:cNvPr id="11" name="TextBox 10"/>
          <p:cNvSpPr txBox="1"/>
          <p:nvPr/>
        </p:nvSpPr>
        <p:spPr>
          <a:xfrm>
            <a:off x="8392543" y="3883393"/>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pic>
        <p:nvPicPr>
          <p:cNvPr id="5" name="Picture 4" descr="b-horse-graceful-image.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7796" y="3620457"/>
            <a:ext cx="1523802" cy="1124566"/>
          </a:xfrm>
          <a:prstGeom prst="rect">
            <a:avLst/>
          </a:prstGeom>
        </p:spPr>
      </p:pic>
      <p:pic>
        <p:nvPicPr>
          <p:cNvPr id="16" name="Picture 15" descr="ibm-cloud-computing-data-center.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500" y="3487428"/>
            <a:ext cx="1465414" cy="1405882"/>
          </a:xfrm>
          <a:prstGeom prst="rect">
            <a:avLst/>
          </a:prstGeom>
        </p:spPr>
      </p:pic>
      <p:pic>
        <p:nvPicPr>
          <p:cNvPr id="12" name="Picture 11" descr="should-you-put-your-horse-on-loan-51b1ee7f46767.jpg"/>
          <p:cNvPicPr>
            <a:picLocks noChangeAspect="1"/>
          </p:cNvPicPr>
          <p:nvPr/>
        </p:nvPicPr>
        <p:blipFill rotWithShape="1">
          <a:blip r:embed="rId4" cstate="print">
            <a:extLst>
              <a:ext uri="{28A0092B-C50C-407E-A947-70E740481C1C}">
                <a14:useLocalDpi xmlns:a14="http://schemas.microsoft.com/office/drawing/2010/main" val="0"/>
              </a:ext>
            </a:extLst>
          </a:blip>
          <a:srcRect l="19919"/>
          <a:stretch/>
        </p:blipFill>
        <p:spPr>
          <a:xfrm>
            <a:off x="2284268" y="960818"/>
            <a:ext cx="1523802" cy="1265465"/>
          </a:xfrm>
          <a:prstGeom prst="rect">
            <a:avLst/>
          </a:prstGeom>
        </p:spPr>
      </p:pic>
      <p:pic>
        <p:nvPicPr>
          <p:cNvPr id="18" name="Picture 17" descr="Cow_female_black_white.jpg"/>
          <p:cNvPicPr>
            <a:picLocks noChangeAspect="1"/>
          </p:cNvPicPr>
          <p:nvPr/>
        </p:nvPicPr>
        <p:blipFill rotWithShape="1">
          <a:blip r:embed="rId5" cstate="print">
            <a:extLst>
              <a:ext uri="{28A0092B-C50C-407E-A947-70E740481C1C}">
                <a14:useLocalDpi xmlns:a14="http://schemas.microsoft.com/office/drawing/2010/main" val="0"/>
              </a:ext>
            </a:extLst>
          </a:blip>
          <a:srcRect l="10380" r="10340"/>
          <a:stretch/>
        </p:blipFill>
        <p:spPr>
          <a:xfrm>
            <a:off x="2284267" y="2325550"/>
            <a:ext cx="1537330" cy="1294908"/>
          </a:xfrm>
          <a:prstGeom prst="rect">
            <a:avLst/>
          </a:prstGeom>
        </p:spPr>
      </p:pic>
      <p:sp>
        <p:nvSpPr>
          <p:cNvPr id="19" name="TextBox 18"/>
          <p:cNvSpPr txBox="1"/>
          <p:nvPr/>
        </p:nvSpPr>
        <p:spPr>
          <a:xfrm>
            <a:off x="8650697" y="2521218"/>
            <a:ext cx="1088619" cy="584699"/>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Vaca</a:t>
            </a:r>
          </a:p>
        </p:txBody>
      </p:sp>
      <p:sp>
        <p:nvSpPr>
          <p:cNvPr id="20" name="TextBox 19"/>
          <p:cNvSpPr txBox="1"/>
          <p:nvPr/>
        </p:nvSpPr>
        <p:spPr>
          <a:xfrm>
            <a:off x="8392544" y="1272300"/>
            <a:ext cx="1604928"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Caballo</a:t>
            </a:r>
          </a:p>
        </p:txBody>
      </p:sp>
      <p:sp>
        <p:nvSpPr>
          <p:cNvPr id="23" name="TextBox 22"/>
          <p:cNvSpPr txBox="1"/>
          <p:nvPr/>
        </p:nvSpPr>
        <p:spPr>
          <a:xfrm>
            <a:off x="5532465" y="641887"/>
            <a:ext cx="1125482" cy="1446683"/>
          </a:xfrm>
          <a:prstGeom prst="rect">
            <a:avLst/>
          </a:prstGeom>
          <a:noFill/>
        </p:spPr>
        <p:txBody>
          <a:bodyPr wrap="none" rtlCol="0">
            <a:spAutoFit/>
          </a:bodyPr>
          <a:lstStyle/>
          <a:p>
            <a:pPr algn="ctr" defTabSz="457154" fontAlgn="auto">
              <a:spcBef>
                <a:spcPts val="0"/>
              </a:spcBef>
              <a:spcAft>
                <a:spcPts val="0"/>
              </a:spcAft>
            </a:pPr>
            <a:r>
              <a:rPr lang="es-EC" sz="8799" noProof="0" dirty="0">
                <a:solidFill>
                  <a:srgbClr val="FF0000"/>
                </a:solidFill>
                <a:latin typeface="Open Sans" pitchFamily="2" charset="0"/>
                <a:ea typeface="Open Sans" pitchFamily="2" charset="0"/>
                <a:cs typeface="Open Sans" pitchFamily="2" charset="0"/>
              </a:rPr>
              <a:t>★</a:t>
            </a:r>
          </a:p>
        </p:txBody>
      </p:sp>
      <p:sp>
        <p:nvSpPr>
          <p:cNvPr id="6" name="Title 5">
            <a:extLst>
              <a:ext uri="{FF2B5EF4-FFF2-40B4-BE49-F238E27FC236}">
                <a16:creationId xmlns:a16="http://schemas.microsoft.com/office/drawing/2014/main" id="{F3C1E4A8-FC9A-28F8-A16D-2AA5C65E8D93}"/>
              </a:ext>
            </a:extLst>
          </p:cNvPr>
          <p:cNvSpPr>
            <a:spLocks noGrp="1"/>
          </p:cNvSpPr>
          <p:nvPr>
            <p:ph type="title"/>
          </p:nvPr>
        </p:nvSpPr>
        <p:spPr/>
        <p:txBody>
          <a:bodyPr/>
          <a:lstStyle/>
          <a:p>
            <a:endParaRPr lang="es-EC" noProof="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5921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B7371-7A51-3177-3C1A-E8BB95723631}"/>
              </a:ext>
            </a:extLst>
          </p:cNvPr>
          <p:cNvSpPr>
            <a:spLocks noGrp="1"/>
          </p:cNvSpPr>
          <p:nvPr>
            <p:ph type="title"/>
          </p:nvPr>
        </p:nvSpPr>
        <p:spPr/>
        <p:txBody>
          <a:bodyPr/>
          <a:lstStyle/>
          <a:p>
            <a:endParaRPr lang="es-EC" noProof="0" dirty="0"/>
          </a:p>
        </p:txBody>
      </p:sp>
      <p:sp>
        <p:nvSpPr>
          <p:cNvPr id="5" name="Rectangle 4">
            <a:extLst>
              <a:ext uri="{FF2B5EF4-FFF2-40B4-BE49-F238E27FC236}">
                <a16:creationId xmlns:a16="http://schemas.microsoft.com/office/drawing/2014/main" id="{5D6D55C1-EB8D-61EB-AAA4-7BF9091E9066}"/>
              </a:ext>
            </a:extLst>
          </p:cNvPr>
          <p:cNvSpPr/>
          <p:nvPr/>
        </p:nvSpPr>
        <p:spPr>
          <a:xfrm>
            <a:off x="4281636" y="1570616"/>
            <a:ext cx="2565477" cy="11725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sp>
        <p:nvSpPr>
          <p:cNvPr id="6" name="TextBox 5">
            <a:extLst>
              <a:ext uri="{FF2B5EF4-FFF2-40B4-BE49-F238E27FC236}">
                <a16:creationId xmlns:a16="http://schemas.microsoft.com/office/drawing/2014/main" id="{2306D71F-60D7-98EB-B713-CF84D055609B}"/>
              </a:ext>
            </a:extLst>
          </p:cNvPr>
          <p:cNvSpPr txBox="1"/>
          <p:nvPr/>
        </p:nvSpPr>
        <p:spPr>
          <a:xfrm>
            <a:off x="4414061" y="1864520"/>
            <a:ext cx="230063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Ordenador</a:t>
            </a:r>
          </a:p>
        </p:txBody>
      </p:sp>
      <p:sp>
        <p:nvSpPr>
          <p:cNvPr id="7" name="TextBox 6">
            <a:extLst>
              <a:ext uri="{FF2B5EF4-FFF2-40B4-BE49-F238E27FC236}">
                <a16:creationId xmlns:a16="http://schemas.microsoft.com/office/drawing/2014/main" id="{54FF93FE-8969-D4EE-4A2F-CDF8D1A07EA2}"/>
              </a:ext>
            </a:extLst>
          </p:cNvPr>
          <p:cNvSpPr txBox="1"/>
          <p:nvPr/>
        </p:nvSpPr>
        <p:spPr>
          <a:xfrm>
            <a:off x="1626443" y="1366831"/>
            <a:ext cx="1298753"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Datos</a:t>
            </a:r>
          </a:p>
        </p:txBody>
      </p:sp>
      <p:sp>
        <p:nvSpPr>
          <p:cNvPr id="8" name="TextBox 7">
            <a:extLst>
              <a:ext uri="{FF2B5EF4-FFF2-40B4-BE49-F238E27FC236}">
                <a16:creationId xmlns:a16="http://schemas.microsoft.com/office/drawing/2014/main" id="{CB6C934A-FAC9-78A7-01CB-A32A56CA694B}"/>
              </a:ext>
            </a:extLst>
          </p:cNvPr>
          <p:cNvSpPr txBox="1"/>
          <p:nvPr/>
        </p:nvSpPr>
        <p:spPr>
          <a:xfrm>
            <a:off x="1244131" y="2390088"/>
            <a:ext cx="2063385"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Algoritmo</a:t>
            </a:r>
          </a:p>
        </p:txBody>
      </p:sp>
      <p:sp>
        <p:nvSpPr>
          <p:cNvPr id="9" name="TextBox 8">
            <a:extLst>
              <a:ext uri="{FF2B5EF4-FFF2-40B4-BE49-F238E27FC236}">
                <a16:creationId xmlns:a16="http://schemas.microsoft.com/office/drawing/2014/main" id="{CB53A839-123A-8E47-9078-6AFF276AC820}"/>
              </a:ext>
            </a:extLst>
          </p:cNvPr>
          <p:cNvSpPr txBox="1"/>
          <p:nvPr/>
        </p:nvSpPr>
        <p:spPr>
          <a:xfrm>
            <a:off x="8024526" y="1864520"/>
            <a:ext cx="209224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Resultado</a:t>
            </a:r>
          </a:p>
        </p:txBody>
      </p:sp>
      <p:cxnSp>
        <p:nvCxnSpPr>
          <p:cNvPr id="13" name="Connector: Elbow 12">
            <a:extLst>
              <a:ext uri="{FF2B5EF4-FFF2-40B4-BE49-F238E27FC236}">
                <a16:creationId xmlns:a16="http://schemas.microsoft.com/office/drawing/2014/main" id="{2F9093A8-6EF1-6355-0092-CF05A0F55AD0}"/>
              </a:ext>
            </a:extLst>
          </p:cNvPr>
          <p:cNvCxnSpPr>
            <a:stCxn id="8" idx="3"/>
            <a:endCxn id="5" idx="1"/>
          </p:cNvCxnSpPr>
          <p:nvPr/>
        </p:nvCxnSpPr>
        <p:spPr>
          <a:xfrm flipV="1">
            <a:off x="3307516" y="2156908"/>
            <a:ext cx="974120" cy="525568"/>
          </a:xfrm>
          <a:prstGeom prst="bentConnector3">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15" name="Connector: Elbow 14">
            <a:extLst>
              <a:ext uri="{FF2B5EF4-FFF2-40B4-BE49-F238E27FC236}">
                <a16:creationId xmlns:a16="http://schemas.microsoft.com/office/drawing/2014/main" id="{07EDA3A3-2783-6B9D-3F21-426519CD7AB2}"/>
              </a:ext>
            </a:extLst>
          </p:cNvPr>
          <p:cNvCxnSpPr>
            <a:stCxn id="7" idx="3"/>
            <a:endCxn id="5" idx="1"/>
          </p:cNvCxnSpPr>
          <p:nvPr/>
        </p:nvCxnSpPr>
        <p:spPr>
          <a:xfrm>
            <a:off x="2925196" y="1659219"/>
            <a:ext cx="1356440" cy="497689"/>
          </a:xfrm>
          <a:prstGeom prst="bentConnector3">
            <a:avLst>
              <a:gd name="adj1" fmla="val 64445"/>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EB8737CE-3315-A0E2-B750-CC3F8EEA024B}"/>
              </a:ext>
            </a:extLst>
          </p:cNvPr>
          <p:cNvCxnSpPr>
            <a:stCxn id="5" idx="3"/>
            <a:endCxn id="9" idx="1"/>
          </p:cNvCxnSpPr>
          <p:nvPr/>
        </p:nvCxnSpPr>
        <p:spPr>
          <a:xfrm>
            <a:off x="6847113" y="2156908"/>
            <a:ext cx="1177413" cy="0"/>
          </a:xfrm>
          <a:prstGeom prst="straightConnector1">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C5B40CC-528D-9D81-0D76-2EE03D78560F}"/>
              </a:ext>
            </a:extLst>
          </p:cNvPr>
          <p:cNvSpPr/>
          <p:nvPr/>
        </p:nvSpPr>
        <p:spPr>
          <a:xfrm>
            <a:off x="4281636" y="4264080"/>
            <a:ext cx="2565477" cy="117258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sp>
        <p:nvSpPr>
          <p:cNvPr id="21" name="TextBox 20">
            <a:extLst>
              <a:ext uri="{FF2B5EF4-FFF2-40B4-BE49-F238E27FC236}">
                <a16:creationId xmlns:a16="http://schemas.microsoft.com/office/drawing/2014/main" id="{D643770A-2190-D4AC-863E-2A6B51D60692}"/>
              </a:ext>
            </a:extLst>
          </p:cNvPr>
          <p:cNvSpPr txBox="1"/>
          <p:nvPr/>
        </p:nvSpPr>
        <p:spPr>
          <a:xfrm>
            <a:off x="4414061" y="4557984"/>
            <a:ext cx="230063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Ordenador</a:t>
            </a:r>
          </a:p>
        </p:txBody>
      </p:sp>
      <p:sp>
        <p:nvSpPr>
          <p:cNvPr id="22" name="TextBox 21">
            <a:extLst>
              <a:ext uri="{FF2B5EF4-FFF2-40B4-BE49-F238E27FC236}">
                <a16:creationId xmlns:a16="http://schemas.microsoft.com/office/drawing/2014/main" id="{27A1F529-E586-F196-A098-DFFE4AA4E9DF}"/>
              </a:ext>
            </a:extLst>
          </p:cNvPr>
          <p:cNvSpPr txBox="1"/>
          <p:nvPr/>
        </p:nvSpPr>
        <p:spPr>
          <a:xfrm>
            <a:off x="1626443" y="4060295"/>
            <a:ext cx="1298753"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Datos</a:t>
            </a:r>
          </a:p>
        </p:txBody>
      </p:sp>
      <p:sp>
        <p:nvSpPr>
          <p:cNvPr id="23" name="TextBox 22">
            <a:extLst>
              <a:ext uri="{FF2B5EF4-FFF2-40B4-BE49-F238E27FC236}">
                <a16:creationId xmlns:a16="http://schemas.microsoft.com/office/drawing/2014/main" id="{6B169F23-3A13-F799-E578-14B8D5830C7A}"/>
              </a:ext>
            </a:extLst>
          </p:cNvPr>
          <p:cNvSpPr txBox="1"/>
          <p:nvPr/>
        </p:nvSpPr>
        <p:spPr>
          <a:xfrm>
            <a:off x="1229705" y="5083552"/>
            <a:ext cx="2092240"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Resultado</a:t>
            </a:r>
          </a:p>
        </p:txBody>
      </p:sp>
      <p:sp>
        <p:nvSpPr>
          <p:cNvPr id="24" name="TextBox 23">
            <a:extLst>
              <a:ext uri="{FF2B5EF4-FFF2-40B4-BE49-F238E27FC236}">
                <a16:creationId xmlns:a16="http://schemas.microsoft.com/office/drawing/2014/main" id="{3633E51E-CBD0-337D-080E-59E867F86274}"/>
              </a:ext>
            </a:extLst>
          </p:cNvPr>
          <p:cNvSpPr txBox="1"/>
          <p:nvPr/>
        </p:nvSpPr>
        <p:spPr>
          <a:xfrm>
            <a:off x="8038956" y="4557984"/>
            <a:ext cx="2063386" cy="584775"/>
          </a:xfrm>
          <a:prstGeom prst="rect">
            <a:avLst/>
          </a:prstGeom>
          <a:noFill/>
        </p:spPr>
        <p:txBody>
          <a:bodyPr wrap="none" rtlCol="0">
            <a:spAutoFit/>
          </a:bodyPr>
          <a:lstStyle/>
          <a:p>
            <a:pPr algn="ctr" defTabSz="457154" fontAlgn="auto">
              <a:spcBef>
                <a:spcPts val="0"/>
              </a:spcBef>
              <a:spcAft>
                <a:spcPts val="0"/>
              </a:spcAft>
            </a:pPr>
            <a:r>
              <a:rPr lang="es-EC" sz="3200" noProof="0" dirty="0">
                <a:solidFill>
                  <a:prstClr val="black"/>
                </a:solidFill>
                <a:latin typeface="Open Sans" pitchFamily="2" charset="0"/>
                <a:ea typeface="Open Sans" pitchFamily="2" charset="0"/>
                <a:cs typeface="Open Sans" pitchFamily="2" charset="0"/>
              </a:rPr>
              <a:t>Algoritmo</a:t>
            </a:r>
          </a:p>
        </p:txBody>
      </p:sp>
      <p:cxnSp>
        <p:nvCxnSpPr>
          <p:cNvPr id="25" name="Connector: Elbow 24">
            <a:extLst>
              <a:ext uri="{FF2B5EF4-FFF2-40B4-BE49-F238E27FC236}">
                <a16:creationId xmlns:a16="http://schemas.microsoft.com/office/drawing/2014/main" id="{BE91123B-CE32-B273-A208-22F90719974F}"/>
              </a:ext>
            </a:extLst>
          </p:cNvPr>
          <p:cNvCxnSpPr>
            <a:stCxn id="23" idx="3"/>
            <a:endCxn id="20" idx="1"/>
          </p:cNvCxnSpPr>
          <p:nvPr/>
        </p:nvCxnSpPr>
        <p:spPr>
          <a:xfrm flipV="1">
            <a:off x="3321945" y="4850372"/>
            <a:ext cx="959691" cy="525568"/>
          </a:xfrm>
          <a:prstGeom prst="bentConnector3">
            <a:avLst/>
          </a:prstGeom>
          <a:ln w="38100">
            <a:solidFill>
              <a:schemeClr val="accent6"/>
            </a:solidFill>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7F598CED-3EB3-E698-2741-7853B61D53D0}"/>
              </a:ext>
            </a:extLst>
          </p:cNvPr>
          <p:cNvCxnSpPr>
            <a:stCxn id="22" idx="3"/>
            <a:endCxn id="20" idx="1"/>
          </p:cNvCxnSpPr>
          <p:nvPr/>
        </p:nvCxnSpPr>
        <p:spPr>
          <a:xfrm>
            <a:off x="2925196" y="4352683"/>
            <a:ext cx="1356440" cy="497689"/>
          </a:xfrm>
          <a:prstGeom prst="bentConnector3">
            <a:avLst>
              <a:gd name="adj1" fmla="val 64445"/>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9C18E036-C97F-0158-C90C-2C7C5E1BA899}"/>
              </a:ext>
            </a:extLst>
          </p:cNvPr>
          <p:cNvCxnSpPr>
            <a:stCxn id="20" idx="3"/>
            <a:endCxn id="24" idx="1"/>
          </p:cNvCxnSpPr>
          <p:nvPr/>
        </p:nvCxnSpPr>
        <p:spPr>
          <a:xfrm>
            <a:off x="6847113" y="4850372"/>
            <a:ext cx="1191843" cy="0"/>
          </a:xfrm>
          <a:prstGeom prst="straightConnector1">
            <a:avLst/>
          </a:prstGeom>
          <a:ln w="38100">
            <a:solidFill>
              <a:srgbClr val="1956AF"/>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670323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350E-FBEE-D091-C23A-0E1C0CE7E311}"/>
              </a:ext>
            </a:extLst>
          </p:cNvPr>
          <p:cNvSpPr>
            <a:spLocks noGrp="1"/>
          </p:cNvSpPr>
          <p:nvPr>
            <p:ph type="title"/>
          </p:nvPr>
        </p:nvSpPr>
        <p:spPr/>
        <p:txBody>
          <a:bodyPr/>
          <a:lstStyle/>
          <a:p>
            <a:r>
              <a:rPr lang="es-EC" noProof="0" dirty="0"/>
              <a:t>Redes Neuronales Convolucionales</a:t>
            </a:r>
          </a:p>
        </p:txBody>
      </p:sp>
      <p:pic>
        <p:nvPicPr>
          <p:cNvPr id="4" name="Content Placeholder 3" descr="convnet.png"/>
          <p:cNvPicPr>
            <a:picLocks noGrp="1" noChangeAspect="1"/>
          </p:cNvPicPr>
          <p:nvPr>
            <p:ph idx="4294967295"/>
          </p:nvPr>
        </p:nvPicPr>
        <p:blipFill>
          <a:blip r:embed="rId2">
            <a:extLst>
              <a:ext uri="{28A0092B-C50C-407E-A947-70E740481C1C}">
                <a14:useLocalDpi xmlns:a14="http://schemas.microsoft.com/office/drawing/2010/main" val="0"/>
              </a:ext>
            </a:extLst>
          </a:blip>
          <a:srcRect t="-29045" b="-29045"/>
          <a:stretch>
            <a:fillRect/>
          </a:stretch>
        </p:blipFill>
        <p:spPr>
          <a:xfrm>
            <a:off x="468085" y="1500188"/>
            <a:ext cx="10971213" cy="4527550"/>
          </a:xfrm>
        </p:spPr>
      </p:pic>
      <p:sp>
        <p:nvSpPr>
          <p:cNvPr id="6" name="TextBox 5">
            <a:extLst>
              <a:ext uri="{FF2B5EF4-FFF2-40B4-BE49-F238E27FC236}">
                <a16:creationId xmlns:a16="http://schemas.microsoft.com/office/drawing/2014/main" id="{F534A971-C83B-860E-435D-D61D870EF9DB}"/>
              </a:ext>
            </a:extLst>
          </p:cNvPr>
          <p:cNvSpPr txBox="1"/>
          <p:nvPr/>
        </p:nvSpPr>
        <p:spPr>
          <a:xfrm>
            <a:off x="387917" y="669191"/>
            <a:ext cx="11427278" cy="830997"/>
          </a:xfrm>
          <a:prstGeom prst="rect">
            <a:avLst/>
          </a:prstGeom>
          <a:noFill/>
        </p:spPr>
        <p:txBody>
          <a:bodyPr wrap="square">
            <a:spAutoFit/>
          </a:bodyPr>
          <a:lstStyle/>
          <a:p>
            <a:r>
              <a:rPr lang="es-EC" sz="2400" noProof="0" dirty="0">
                <a:solidFill>
                  <a:schemeClr val="bg2"/>
                </a:solidFill>
                <a:latin typeface="Open Sans" pitchFamily="2" charset="0"/>
                <a:ea typeface="Open Sans" pitchFamily="2" charset="0"/>
                <a:cs typeface="Open Sans" pitchFamily="2" charset="0"/>
              </a:rPr>
              <a:t>Redes Neuronales Convolucionales</a:t>
            </a:r>
            <a:br>
              <a:rPr lang="es-EC" sz="2400" noProof="0" dirty="0">
                <a:solidFill>
                  <a:schemeClr val="bg2"/>
                </a:solidFill>
                <a:latin typeface="Open Sans" pitchFamily="2" charset="0"/>
                <a:ea typeface="Open Sans" pitchFamily="2" charset="0"/>
                <a:cs typeface="Open Sans" pitchFamily="2" charset="0"/>
              </a:rPr>
            </a:br>
            <a:r>
              <a:rPr lang="es-EC" sz="2400" b="1" noProof="0" dirty="0">
                <a:solidFill>
                  <a:schemeClr val="accent6"/>
                </a:solidFill>
                <a:latin typeface="Open Sans" pitchFamily="2" charset="0"/>
                <a:ea typeface="Open Sans" pitchFamily="2" charset="0"/>
                <a:cs typeface="Open Sans" pitchFamily="2" charset="0"/>
              </a:rPr>
              <a:t>60 millones </a:t>
            </a:r>
            <a:r>
              <a:rPr lang="es-EC" sz="2400" noProof="0" dirty="0">
                <a:solidFill>
                  <a:schemeClr val="bg2"/>
                </a:solidFill>
                <a:latin typeface="Open Sans" pitchFamily="2" charset="0"/>
                <a:ea typeface="Open Sans" pitchFamily="2" charset="0"/>
                <a:cs typeface="Open Sans" pitchFamily="2" charset="0"/>
              </a:rPr>
              <a:t>de parámetros – </a:t>
            </a:r>
            <a:r>
              <a:rPr lang="es-EC" sz="2400" b="1" noProof="0" dirty="0">
                <a:solidFill>
                  <a:schemeClr val="accent6"/>
                </a:solidFill>
                <a:latin typeface="Open Sans" pitchFamily="2" charset="0"/>
                <a:ea typeface="Open Sans" pitchFamily="2" charset="0"/>
                <a:cs typeface="Open Sans" pitchFamily="2" charset="0"/>
              </a:rPr>
              <a:t>650.000</a:t>
            </a:r>
            <a:r>
              <a:rPr lang="es-EC" sz="2400" b="1" noProof="0" dirty="0">
                <a:solidFill>
                  <a:schemeClr val="bg2"/>
                </a:solidFill>
                <a:latin typeface="Open Sans" pitchFamily="2" charset="0"/>
                <a:ea typeface="Open Sans" pitchFamily="2" charset="0"/>
                <a:cs typeface="Open Sans" pitchFamily="2" charset="0"/>
              </a:rPr>
              <a:t> </a:t>
            </a:r>
            <a:r>
              <a:rPr lang="es-EC" sz="2400" noProof="0" dirty="0">
                <a:solidFill>
                  <a:schemeClr val="bg2"/>
                </a:solidFill>
                <a:latin typeface="Open Sans" pitchFamily="2" charset="0"/>
                <a:ea typeface="Open Sans" pitchFamily="2" charset="0"/>
                <a:cs typeface="Open Sans" pitchFamily="2" charset="0"/>
              </a:rPr>
              <a:t>neuronas – </a:t>
            </a:r>
            <a:r>
              <a:rPr lang="es-EC" sz="2400" b="1" noProof="0" dirty="0">
                <a:solidFill>
                  <a:schemeClr val="accent6"/>
                </a:solidFill>
                <a:latin typeface="Open Sans" pitchFamily="2" charset="0"/>
                <a:ea typeface="Open Sans" pitchFamily="2" charset="0"/>
                <a:cs typeface="Open Sans" pitchFamily="2" charset="0"/>
              </a:rPr>
              <a:t>6 días</a:t>
            </a:r>
            <a:r>
              <a:rPr lang="es-EC" sz="2400" b="1" noProof="0" dirty="0">
                <a:solidFill>
                  <a:schemeClr val="bg2"/>
                </a:solidFill>
                <a:latin typeface="Open Sans" pitchFamily="2" charset="0"/>
                <a:ea typeface="Open Sans" pitchFamily="2" charset="0"/>
                <a:cs typeface="Open Sans" pitchFamily="2" charset="0"/>
              </a:rPr>
              <a:t> </a:t>
            </a:r>
            <a:r>
              <a:rPr lang="es-EC" sz="2400" noProof="0" dirty="0">
                <a:solidFill>
                  <a:schemeClr val="bg2"/>
                </a:solidFill>
                <a:latin typeface="Open Sans" pitchFamily="2" charset="0"/>
                <a:ea typeface="Open Sans" pitchFamily="2" charset="0"/>
                <a:cs typeface="Open Sans" pitchFamily="2" charset="0"/>
              </a:rPr>
              <a:t>de entrenamiento</a:t>
            </a:r>
          </a:p>
        </p:txBody>
      </p:sp>
    </p:spTree>
    <p:extLst>
      <p:ext uri="{BB962C8B-B14F-4D97-AF65-F5344CB8AC3E}">
        <p14:creationId xmlns:p14="http://schemas.microsoft.com/office/powerpoint/2010/main" val="30978946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pic>
        <p:nvPicPr>
          <p:cNvPr id="4" name="Picture 3"/>
          <p:cNvPicPr>
            <a:picLocks noChangeAspect="1"/>
          </p:cNvPicPr>
          <p:nvPr/>
        </p:nvPicPr>
        <p:blipFill>
          <a:blip r:embed="rId2"/>
          <a:stretch>
            <a:fillRect/>
          </a:stretch>
        </p:blipFill>
        <p:spPr>
          <a:xfrm>
            <a:off x="2972875" y="2640348"/>
            <a:ext cx="6244663" cy="1577686"/>
          </a:xfrm>
          <a:prstGeom prst="rect">
            <a:avLst/>
          </a:prstGeom>
        </p:spPr>
      </p:pic>
    </p:spTree>
    <p:extLst>
      <p:ext uri="{BB962C8B-B14F-4D97-AF65-F5344CB8AC3E}">
        <p14:creationId xmlns:p14="http://schemas.microsoft.com/office/powerpoint/2010/main" val="2151235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784675" y="4852010"/>
            <a:ext cx="2633711"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Reconocimiento facial</a:t>
            </a:r>
          </a:p>
        </p:txBody>
      </p:sp>
      <p:pic>
        <p:nvPicPr>
          <p:cNvPr id="6" name="Picture 5" descr="Motorola-ATRIX-4G-ATT-02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804" y="2125868"/>
            <a:ext cx="4730805" cy="2607855"/>
          </a:xfrm>
          <a:prstGeom prst="rect">
            <a:avLst/>
          </a:prstGeom>
        </p:spPr>
      </p:pic>
    </p:spTree>
    <p:extLst>
      <p:ext uri="{BB962C8B-B14F-4D97-AF65-F5344CB8AC3E}">
        <p14:creationId xmlns:p14="http://schemas.microsoft.com/office/powerpoint/2010/main" val="12147236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720564" y="4852010"/>
            <a:ext cx="2761936"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Reconocimiento de voz</a:t>
            </a:r>
          </a:p>
        </p:txBody>
      </p:sp>
      <p:pic>
        <p:nvPicPr>
          <p:cNvPr id="4" name="Picture 3" descr="xmobile-speech-recognition-technology-google-voice-app.jpg.pagespeed.ic.c0iJ1jHat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7116" y="2159181"/>
            <a:ext cx="3816182" cy="2541230"/>
          </a:xfrm>
          <a:prstGeom prst="rect">
            <a:avLst/>
          </a:prstGeom>
        </p:spPr>
      </p:pic>
    </p:spTree>
    <p:extLst>
      <p:ext uri="{BB962C8B-B14F-4D97-AF65-F5344CB8AC3E}">
        <p14:creationId xmlns:p14="http://schemas.microsoft.com/office/powerpoint/2010/main" val="27881546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TextBox 4"/>
          <p:cNvSpPr txBox="1"/>
          <p:nvPr/>
        </p:nvSpPr>
        <p:spPr>
          <a:xfrm>
            <a:off x="4810126" y="4852010"/>
            <a:ext cx="2582823" cy="369284"/>
          </a:xfrm>
          <a:prstGeom prst="rect">
            <a:avLst/>
          </a:prstGeom>
          <a:noFill/>
        </p:spPr>
        <p:txBody>
          <a:bodyPr wrap="none" rtlCol="0">
            <a:spAutoFit/>
          </a:bodyPr>
          <a:lstStyle/>
          <a:p>
            <a:pPr algn="ctr" defTabSz="457154" fontAlgn="auto">
              <a:spcBef>
                <a:spcPts val="0"/>
              </a:spcBef>
              <a:spcAft>
                <a:spcPts val="0"/>
              </a:spcAft>
            </a:pPr>
            <a:r>
              <a:rPr lang="es-EC" sz="1800" b="1" noProof="0" dirty="0">
                <a:solidFill>
                  <a:prstClr val="black"/>
                </a:solidFill>
                <a:latin typeface="Helvetica"/>
              </a:rPr>
              <a:t>Vehículos autónomos</a:t>
            </a:r>
          </a:p>
        </p:txBody>
      </p:sp>
      <p:pic>
        <p:nvPicPr>
          <p:cNvPr id="3" name="Picture 2" descr="autonomous_car_license-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364" y="2139431"/>
            <a:ext cx="3919685" cy="2580728"/>
          </a:xfrm>
          <a:prstGeom prst="rect">
            <a:avLst/>
          </a:prstGeom>
        </p:spPr>
      </p:pic>
    </p:spTree>
    <p:extLst>
      <p:ext uri="{BB962C8B-B14F-4D97-AF65-F5344CB8AC3E}">
        <p14:creationId xmlns:p14="http://schemas.microsoft.com/office/powerpoint/2010/main" val="4485356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02F91-2B23-B983-C587-6B313D7BFC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FFBDC7-79AF-3E25-E527-602755755DE8}"/>
              </a:ext>
            </a:extLst>
          </p:cNvPr>
          <p:cNvSpPr>
            <a:spLocks noGrp="1"/>
          </p:cNvSpPr>
          <p:nvPr>
            <p:ph type="title"/>
          </p:nvPr>
        </p:nvSpPr>
        <p:spPr/>
        <p:txBody>
          <a:bodyPr/>
          <a:lstStyle/>
          <a:p>
            <a:r>
              <a:rPr lang="es-EC" noProof="0" dirty="0"/>
              <a:t>Tareas que se cree requieren inteligencia</a:t>
            </a:r>
          </a:p>
        </p:txBody>
      </p:sp>
      <p:sp>
        <p:nvSpPr>
          <p:cNvPr id="3" name="Content Placeholder 2">
            <a:extLst>
              <a:ext uri="{FF2B5EF4-FFF2-40B4-BE49-F238E27FC236}">
                <a16:creationId xmlns:a16="http://schemas.microsoft.com/office/drawing/2014/main" id="{CBAAC42B-E4A6-A72E-7D3B-AE112CBE203F}"/>
              </a:ext>
            </a:extLst>
          </p:cNvPr>
          <p:cNvSpPr>
            <a:spLocks noGrp="1"/>
          </p:cNvSpPr>
          <p:nvPr>
            <p:ph idx="4294967295"/>
          </p:nvPr>
        </p:nvSpPr>
        <p:spPr>
          <a:xfrm>
            <a:off x="266218" y="1357132"/>
            <a:ext cx="10971213" cy="4527550"/>
          </a:xfrm>
        </p:spPr>
        <p:txBody>
          <a:bodyPr/>
          <a:lstStyle/>
          <a:p>
            <a:r>
              <a:rPr lang="es-EC" sz="2800" noProof="0" dirty="0">
                <a:latin typeface="Open Sans" pitchFamily="2" charset="0"/>
                <a:ea typeface="Open Sans" pitchFamily="2" charset="0"/>
                <a:cs typeface="Open Sans" pitchFamily="2" charset="0"/>
              </a:rPr>
              <a:t>Comprensión de imágenes</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Procesamiento del lenguaje natural</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Adquisición de conocimiento</a:t>
            </a:r>
          </a:p>
          <a:p>
            <a:endParaRPr lang="es-EC" sz="2800" noProof="0" dirty="0">
              <a:latin typeface="Open Sans" pitchFamily="2" charset="0"/>
              <a:ea typeface="Open Sans" pitchFamily="2" charset="0"/>
              <a:cs typeface="Open Sans" pitchFamily="2" charset="0"/>
            </a:endParaRPr>
          </a:p>
          <a:p>
            <a:r>
              <a:rPr lang="es-EC" sz="2800" noProof="0" dirty="0">
                <a:latin typeface="Open Sans" pitchFamily="2" charset="0"/>
                <a:ea typeface="Open Sans" pitchFamily="2" charset="0"/>
                <a:cs typeface="Open Sans" pitchFamily="2" charset="0"/>
              </a:rPr>
              <a:t>Y muchos otros.</a:t>
            </a:r>
          </a:p>
        </p:txBody>
      </p:sp>
      <p:sp>
        <p:nvSpPr>
          <p:cNvPr id="5" name="TextBox 4">
            <a:extLst>
              <a:ext uri="{FF2B5EF4-FFF2-40B4-BE49-F238E27FC236}">
                <a16:creationId xmlns:a16="http://schemas.microsoft.com/office/drawing/2014/main" id="{17344897-A1B5-F9EE-9895-F9A0C7021D4A}"/>
              </a:ext>
            </a:extLst>
          </p:cNvPr>
          <p:cNvSpPr txBox="1"/>
          <p:nvPr/>
        </p:nvSpPr>
        <p:spPr>
          <a:xfrm>
            <a:off x="1229944" y="5240846"/>
            <a:ext cx="10007487" cy="523220"/>
          </a:xfrm>
          <a:prstGeom prst="rect">
            <a:avLst/>
          </a:prstGeom>
          <a:noFill/>
        </p:spPr>
        <p:txBody>
          <a:bodyPr wrap="square">
            <a:spAutoFit/>
          </a:bodyPr>
          <a:lstStyle/>
          <a:p>
            <a:pPr marL="0" indent="0">
              <a:buNone/>
            </a:pPr>
            <a:r>
              <a:rPr lang="es-EC" sz="2800" b="1" noProof="0" dirty="0">
                <a:solidFill>
                  <a:schemeClr val="bg2"/>
                </a:solidFill>
                <a:latin typeface="Open Sans" pitchFamily="2" charset="0"/>
                <a:ea typeface="Open Sans" pitchFamily="2" charset="0"/>
                <a:cs typeface="Open Sans" pitchFamily="2" charset="0"/>
              </a:rPr>
              <a:t>Puede un </a:t>
            </a:r>
            <a:r>
              <a:rPr lang="es-EC" sz="2800" b="1" noProof="0" dirty="0">
                <a:solidFill>
                  <a:schemeClr val="accent6"/>
                </a:solidFill>
                <a:latin typeface="Open Sans" pitchFamily="2" charset="0"/>
                <a:ea typeface="Open Sans" pitchFamily="2" charset="0"/>
                <a:cs typeface="Open Sans" pitchFamily="2" charset="0"/>
              </a:rPr>
              <a:t>sistema general </a:t>
            </a:r>
            <a:r>
              <a:rPr lang="es-EC" sz="2800" b="1" noProof="0" dirty="0">
                <a:solidFill>
                  <a:schemeClr val="bg2"/>
                </a:solidFill>
                <a:latin typeface="Open Sans" pitchFamily="2" charset="0"/>
                <a:ea typeface="Open Sans" pitchFamily="2" charset="0"/>
                <a:cs typeface="Open Sans" pitchFamily="2" charset="0"/>
              </a:rPr>
              <a:t>realizar todas estas tareas?</a:t>
            </a:r>
          </a:p>
        </p:txBody>
      </p:sp>
    </p:spTree>
    <p:extLst>
      <p:ext uri="{BB962C8B-B14F-4D97-AF65-F5344CB8AC3E}">
        <p14:creationId xmlns:p14="http://schemas.microsoft.com/office/powerpoint/2010/main" val="3374386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C" noProof="0" dirty="0"/>
              <a:t>Aplicaciones del Machine </a:t>
            </a:r>
            <a:r>
              <a:rPr lang="es-EC" noProof="0" dirty="0" err="1"/>
              <a:t>Learning</a:t>
            </a:r>
            <a:endParaRPr lang="es-EC" noProof="0" dirty="0"/>
          </a:p>
        </p:txBody>
      </p:sp>
      <p:sp>
        <p:nvSpPr>
          <p:cNvPr id="5" name="Content Placeholder 4"/>
          <p:cNvSpPr>
            <a:spLocks noGrp="1"/>
          </p:cNvSpPr>
          <p:nvPr>
            <p:ph idx="4294967295"/>
          </p:nvPr>
        </p:nvSpPr>
        <p:spPr>
          <a:xfrm>
            <a:off x="587829" y="1601788"/>
            <a:ext cx="5955728" cy="4524375"/>
          </a:xfrm>
        </p:spPr>
        <p:txBody>
          <a:bodyPr>
            <a:normAutofit/>
          </a:bodyPr>
          <a:lstStyle/>
          <a:p>
            <a:r>
              <a:rPr lang="es-EC" noProof="0" dirty="0">
                <a:latin typeface="Open Sans" pitchFamily="2" charset="0"/>
                <a:ea typeface="Open Sans" pitchFamily="2" charset="0"/>
                <a:cs typeface="Open Sans" pitchFamily="2" charset="0"/>
              </a:rPr>
              <a:t>Percepción</a:t>
            </a:r>
          </a:p>
          <a:p>
            <a:r>
              <a:rPr lang="es-EC" noProof="0" dirty="0">
                <a:latin typeface="Open Sans" pitchFamily="2" charset="0"/>
                <a:ea typeface="Open Sans" pitchFamily="2" charset="0"/>
                <a:cs typeface="Open Sans" pitchFamily="2" charset="0"/>
              </a:rPr>
              <a:t>Visión</a:t>
            </a:r>
          </a:p>
          <a:p>
            <a:r>
              <a:rPr lang="es-EC" noProof="0" dirty="0">
                <a:latin typeface="Open Sans" pitchFamily="2" charset="0"/>
                <a:ea typeface="Open Sans" pitchFamily="2" charset="0"/>
                <a:cs typeface="Open Sans" pitchFamily="2" charset="0"/>
              </a:rPr>
              <a:t>Procesamiento del lenguaje natural</a:t>
            </a:r>
          </a:p>
          <a:p>
            <a:r>
              <a:rPr lang="es-EC" noProof="0" dirty="0">
                <a:latin typeface="Open Sans" pitchFamily="2" charset="0"/>
                <a:ea typeface="Open Sans" pitchFamily="2" charset="0"/>
                <a:cs typeface="Open Sans" pitchFamily="2" charset="0"/>
              </a:rPr>
              <a:t>Motores de búsqueda</a:t>
            </a:r>
          </a:p>
          <a:p>
            <a:r>
              <a:rPr lang="es-EC" noProof="0" dirty="0">
                <a:latin typeface="Open Sans" pitchFamily="2" charset="0"/>
                <a:ea typeface="Open Sans" pitchFamily="2" charset="0"/>
                <a:cs typeface="Open Sans" pitchFamily="2" charset="0"/>
              </a:rPr>
              <a:t>Diagnóstico médico</a:t>
            </a:r>
          </a:p>
          <a:p>
            <a:r>
              <a:rPr lang="es-EC" noProof="0" dirty="0">
                <a:latin typeface="Open Sans" pitchFamily="2" charset="0"/>
                <a:ea typeface="Open Sans" pitchFamily="2" charset="0"/>
                <a:cs typeface="Open Sans" pitchFamily="2" charset="0"/>
              </a:rPr>
              <a:t>Bioinformática</a:t>
            </a:r>
          </a:p>
          <a:p>
            <a:r>
              <a:rPr lang="es-EC" noProof="0" dirty="0">
                <a:latin typeface="Open Sans" pitchFamily="2" charset="0"/>
                <a:ea typeface="Open Sans" pitchFamily="2" charset="0"/>
                <a:cs typeface="Open Sans" pitchFamily="2" charset="0"/>
              </a:rPr>
              <a:t>Interfaces cerebro-máquina</a:t>
            </a:r>
          </a:p>
          <a:p>
            <a:r>
              <a:rPr lang="es-EC" noProof="0" dirty="0">
                <a:latin typeface="Open Sans" pitchFamily="2" charset="0"/>
                <a:ea typeface="Open Sans" pitchFamily="2" charset="0"/>
                <a:cs typeface="Open Sans" pitchFamily="2" charset="0"/>
              </a:rPr>
              <a:t>Quimio-informática</a:t>
            </a:r>
          </a:p>
          <a:p>
            <a:r>
              <a:rPr lang="es-EC" noProof="0" dirty="0">
                <a:latin typeface="Open Sans" pitchFamily="2" charset="0"/>
                <a:ea typeface="Open Sans" pitchFamily="2" charset="0"/>
                <a:cs typeface="Open Sans" pitchFamily="2" charset="0"/>
              </a:rPr>
              <a:t>Detección de fraudes con tarjetas de crédito</a:t>
            </a:r>
          </a:p>
          <a:p>
            <a:r>
              <a:rPr lang="es-EC" noProof="0" dirty="0">
                <a:latin typeface="Open Sans" pitchFamily="2" charset="0"/>
                <a:ea typeface="Open Sans" pitchFamily="2" charset="0"/>
                <a:cs typeface="Open Sans" pitchFamily="2" charset="0"/>
              </a:rPr>
              <a:t>Análisis del mercado bursátil</a:t>
            </a:r>
          </a:p>
          <a:p>
            <a:r>
              <a:rPr lang="es-EC" noProof="0" dirty="0">
                <a:latin typeface="Open Sans" pitchFamily="2" charset="0"/>
                <a:ea typeface="Open Sans" pitchFamily="2" charset="0"/>
                <a:cs typeface="Open Sans" pitchFamily="2" charset="0"/>
              </a:rPr>
              <a:t>Clasificación de secuencias de ADN</a:t>
            </a:r>
          </a:p>
        </p:txBody>
      </p:sp>
      <p:sp>
        <p:nvSpPr>
          <p:cNvPr id="6" name="Content Placeholder 4"/>
          <p:cNvSpPr txBox="1">
            <a:spLocks/>
          </p:cNvSpPr>
          <p:nvPr/>
        </p:nvSpPr>
        <p:spPr>
          <a:xfrm>
            <a:off x="6254854" y="1625147"/>
            <a:ext cx="5479946" cy="3101840"/>
          </a:xfrm>
          <a:prstGeom prst="rect">
            <a:avLst/>
          </a:prstGeom>
        </p:spPr>
        <p:txBody>
          <a:bodyPr vert="horz" lIns="91428" tIns="45714" rIns="91428" bIns="45714"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Reconocimiento de escritura a mano</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Ingeniería de software</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Sitios web adaptativos</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Locomoción robótica</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Publicidad computacional</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Finanzas computacionales</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Monitorización de la salud estructural</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Análisis de sentimiento</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Computación afectiva</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Recuperación de información</a:t>
            </a:r>
          </a:p>
          <a:p>
            <a:pPr marL="0" indent="-214272" defTabSz="457154">
              <a:spcBef>
                <a:spcPts val="0"/>
              </a:spcBef>
              <a:spcAft>
                <a:spcPts val="238"/>
              </a:spcAft>
            </a:pPr>
            <a:r>
              <a:rPr lang="es-EC" sz="1600" noProof="0" dirty="0">
                <a:solidFill>
                  <a:schemeClr val="bg2"/>
                </a:solidFill>
                <a:latin typeface="Open Sans" pitchFamily="2" charset="0"/>
                <a:ea typeface="Open Sans" pitchFamily="2" charset="0"/>
                <a:cs typeface="Open Sans" pitchFamily="2" charset="0"/>
              </a:rPr>
              <a:t>Sistemas de recomendación</a:t>
            </a:r>
          </a:p>
        </p:txBody>
      </p:sp>
    </p:spTree>
    <p:extLst>
      <p:ext uri="{BB962C8B-B14F-4D97-AF65-F5344CB8AC3E}">
        <p14:creationId xmlns:p14="http://schemas.microsoft.com/office/powerpoint/2010/main" val="9892678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743557" y="2036969"/>
            <a:ext cx="2513047" cy="2068219"/>
          </a:xfrm>
          <a:prstGeom prst="rect">
            <a:avLst/>
          </a:prstGeom>
        </p:spPr>
      </p:pic>
      <p:sp>
        <p:nvSpPr>
          <p:cNvPr id="5" name="object 5"/>
          <p:cNvSpPr txBox="1"/>
          <p:nvPr/>
        </p:nvSpPr>
        <p:spPr>
          <a:xfrm>
            <a:off x="919494" y="4194394"/>
            <a:ext cx="1902212" cy="289821"/>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900" kern="0" spc="-30" noProof="0" dirty="0">
                <a:solidFill>
                  <a:schemeClr val="bg2"/>
                </a:solidFill>
                <a:latin typeface="Open Sans" pitchFamily="2" charset="0"/>
                <a:ea typeface="Open Sans" pitchFamily="2" charset="0"/>
                <a:cs typeface="Open Sans" pitchFamily="2" charset="0"/>
              </a:rPr>
              <a:t>Alex</a:t>
            </a:r>
            <a:r>
              <a:rPr lang="es-EC" sz="900" kern="0" spc="-25" noProof="0" dirty="0">
                <a:solidFill>
                  <a:schemeClr val="bg2"/>
                </a:solidFill>
                <a:latin typeface="Open Sans" pitchFamily="2" charset="0"/>
                <a:ea typeface="Open Sans" pitchFamily="2" charset="0"/>
                <a:cs typeface="Open Sans" pitchFamily="2" charset="0"/>
              </a:rPr>
              <a:t> David</a:t>
            </a:r>
            <a:r>
              <a:rPr lang="es-EC" sz="900" kern="0" spc="-30" noProof="0" dirty="0">
                <a:solidFill>
                  <a:schemeClr val="bg2"/>
                </a:solidFill>
                <a:latin typeface="Open Sans" pitchFamily="2" charset="0"/>
                <a:ea typeface="Open Sans" pitchFamily="2" charset="0"/>
                <a:cs typeface="Open Sans" pitchFamily="2" charset="0"/>
              </a:rPr>
              <a:t> </a:t>
            </a:r>
            <a:r>
              <a:rPr lang="es-EC" sz="900" kern="0" spc="-20" noProof="0" dirty="0" err="1">
                <a:solidFill>
                  <a:schemeClr val="bg2"/>
                </a:solidFill>
                <a:latin typeface="Open Sans" pitchFamily="2" charset="0"/>
                <a:ea typeface="Open Sans" pitchFamily="2" charset="0"/>
                <a:cs typeface="Open Sans" pitchFamily="2" charset="0"/>
              </a:rPr>
              <a:t>Singleton</a:t>
            </a:r>
            <a:r>
              <a:rPr lang="es-EC" sz="900" kern="0" spc="-25" noProof="0" dirty="0">
                <a:solidFill>
                  <a:schemeClr val="bg2"/>
                </a:solidFill>
                <a:latin typeface="Open Sans" pitchFamily="2" charset="0"/>
                <a:ea typeface="Open Sans" pitchFamily="2" charset="0"/>
                <a:cs typeface="Open Sans" pitchFamily="2" charset="0"/>
              </a:rPr>
              <a:t> </a:t>
            </a:r>
            <a:r>
              <a:rPr lang="es-EC" sz="900" kern="0" noProof="0" dirty="0">
                <a:solidFill>
                  <a:schemeClr val="bg2"/>
                </a:solidFill>
                <a:latin typeface="Open Sans" pitchFamily="2" charset="0"/>
                <a:ea typeface="Open Sans" pitchFamily="2" charset="0"/>
                <a:cs typeface="Open Sans" pitchFamily="2" charset="0"/>
              </a:rPr>
              <a:t>and</a:t>
            </a:r>
            <a:r>
              <a:rPr lang="es-EC" sz="900" kern="0" spc="-30" noProof="0" dirty="0">
                <a:solidFill>
                  <a:schemeClr val="bg2"/>
                </a:solidFill>
                <a:latin typeface="Open Sans" pitchFamily="2" charset="0"/>
                <a:ea typeface="Open Sans" pitchFamily="2" charset="0"/>
                <a:cs typeface="Open Sans" pitchFamily="2" charset="0"/>
              </a:rPr>
              <a:t> Paul</a:t>
            </a:r>
            <a:r>
              <a:rPr lang="es-EC" sz="900" kern="0" spc="-25" noProof="0" dirty="0">
                <a:solidFill>
                  <a:schemeClr val="bg2"/>
                </a:solidFill>
                <a:latin typeface="Open Sans" pitchFamily="2" charset="0"/>
                <a:ea typeface="Open Sans" pitchFamily="2" charset="0"/>
                <a:cs typeface="Open Sans" pitchFamily="2" charset="0"/>
              </a:rPr>
              <a:t> </a:t>
            </a:r>
            <a:r>
              <a:rPr lang="es-EC" sz="900" kern="0" spc="-10" noProof="0" dirty="0" err="1">
                <a:solidFill>
                  <a:schemeClr val="bg2"/>
                </a:solidFill>
                <a:latin typeface="Open Sans" pitchFamily="2" charset="0"/>
                <a:ea typeface="Open Sans" pitchFamily="2" charset="0"/>
                <a:cs typeface="Open Sans" pitchFamily="2" charset="0"/>
              </a:rPr>
              <a:t>Longley</a:t>
            </a:r>
            <a:endParaRPr lang="es-EC" sz="900" kern="0" noProof="0" dirty="0">
              <a:solidFill>
                <a:schemeClr val="bg2"/>
              </a:solidFill>
              <a:latin typeface="Open Sans" pitchFamily="2" charset="0"/>
              <a:ea typeface="Open Sans" pitchFamily="2" charset="0"/>
              <a:cs typeface="Open Sans" pitchFamily="2" charset="0"/>
            </a:endParaRPr>
          </a:p>
        </p:txBody>
      </p:sp>
      <p:sp>
        <p:nvSpPr>
          <p:cNvPr id="6" name="object 6"/>
          <p:cNvSpPr txBox="1"/>
          <p:nvPr/>
        </p:nvSpPr>
        <p:spPr>
          <a:xfrm>
            <a:off x="764056" y="1673518"/>
            <a:ext cx="2057650"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25" noProof="0" dirty="0">
                <a:solidFill>
                  <a:schemeClr val="bg2"/>
                </a:solidFill>
                <a:latin typeface="Open Sans" pitchFamily="2" charset="0"/>
                <a:ea typeface="Open Sans" pitchFamily="2" charset="0"/>
                <a:cs typeface="Open Sans" pitchFamily="2" charset="0"/>
              </a:rPr>
              <a:t>Geo-demografía</a:t>
            </a:r>
            <a:endParaRPr lang="es-EC" sz="1600" kern="0" noProof="0" dirty="0">
              <a:solidFill>
                <a:schemeClr val="bg2"/>
              </a:solidFill>
              <a:latin typeface="Open Sans" pitchFamily="2" charset="0"/>
              <a:ea typeface="Open Sans" pitchFamily="2" charset="0"/>
              <a:cs typeface="Open Sans" pitchFamily="2" charset="0"/>
            </a:endParaRPr>
          </a:p>
        </p:txBody>
      </p:sp>
      <p:sp>
        <p:nvSpPr>
          <p:cNvPr id="7" name="object 7"/>
          <p:cNvSpPr txBox="1"/>
          <p:nvPr/>
        </p:nvSpPr>
        <p:spPr>
          <a:xfrm>
            <a:off x="3535621" y="4487472"/>
            <a:ext cx="2118084" cy="260316"/>
          </a:xfrm>
          <a:prstGeom prst="rect">
            <a:avLst/>
          </a:prstGeom>
        </p:spPr>
        <p:txBody>
          <a:bodyPr vert="horz" wrap="square" lIns="0" tIns="23492" rIns="0" bIns="0" rtlCol="0">
            <a:spAutoFit/>
          </a:bodyPr>
          <a:lstStyle/>
          <a:p>
            <a:pPr marL="12699" marR="5079" defTabSz="914309" fontAlgn="auto">
              <a:lnSpc>
                <a:spcPts val="890"/>
              </a:lnSpc>
              <a:spcBef>
                <a:spcPts val="185"/>
              </a:spcBef>
              <a:spcAft>
                <a:spcPts val="0"/>
              </a:spcAft>
            </a:pPr>
            <a:r>
              <a:rPr lang="es-EC" sz="800" kern="0" spc="-10" noProof="0" dirty="0">
                <a:solidFill>
                  <a:schemeClr val="bg2"/>
                </a:solidFill>
                <a:latin typeface="Open Sans" pitchFamily="2" charset="0"/>
                <a:ea typeface="Open Sans" pitchFamily="2" charset="0"/>
                <a:cs typeface="Open Sans" pitchFamily="2" charset="0"/>
                <a:hlinkClick r:id="rId3">
                  <a:extLst>
                    <a:ext uri="{A12FA001-AC4F-418D-AE19-62706E023703}">
                      <ahyp:hlinkClr xmlns:ahyp="http://schemas.microsoft.com/office/drawing/2018/hyperlinkcolor" val="tx"/>
                    </a:ext>
                  </a:extLst>
                </a:hlinkClick>
              </a:rPr>
              <a:t>https://presentations.copernicus.org/EGU2020/</a:t>
            </a:r>
            <a:r>
              <a:rPr lang="es-EC" sz="800" kern="0" spc="-10" noProof="0" dirty="0">
                <a:solidFill>
                  <a:schemeClr val="bg2"/>
                </a:solidFill>
                <a:latin typeface="Open Sans" pitchFamily="2" charset="0"/>
                <a:ea typeface="Open Sans" pitchFamily="2" charset="0"/>
                <a:cs typeface="Open Sans" pitchFamily="2" charset="0"/>
              </a:rPr>
              <a:t> </a:t>
            </a:r>
            <a:r>
              <a:rPr lang="es-EC" sz="800" kern="0" spc="-25" noProof="0" dirty="0">
                <a:solidFill>
                  <a:schemeClr val="bg2"/>
                </a:solidFill>
                <a:latin typeface="Open Sans" pitchFamily="2" charset="0"/>
                <a:ea typeface="Open Sans" pitchFamily="2" charset="0"/>
                <a:cs typeface="Open Sans" pitchFamily="2" charset="0"/>
              </a:rPr>
              <a:t>EGU2020-</a:t>
            </a:r>
            <a:r>
              <a:rPr lang="es-EC" sz="800" kern="0" spc="-10" noProof="0" dirty="0">
                <a:solidFill>
                  <a:schemeClr val="bg2"/>
                </a:solidFill>
                <a:latin typeface="Open Sans" pitchFamily="2" charset="0"/>
                <a:ea typeface="Open Sans" pitchFamily="2" charset="0"/>
                <a:cs typeface="Open Sans" pitchFamily="2" charset="0"/>
              </a:rPr>
              <a:t>15481_presentation.pdf</a:t>
            </a:r>
            <a:endParaRPr lang="es-EC" sz="800" kern="0" noProof="0" dirty="0">
              <a:solidFill>
                <a:schemeClr val="bg2"/>
              </a:solidFill>
              <a:latin typeface="Open Sans" pitchFamily="2" charset="0"/>
              <a:ea typeface="Open Sans" pitchFamily="2" charset="0"/>
              <a:cs typeface="Open Sans" pitchFamily="2" charset="0"/>
            </a:endParaRPr>
          </a:p>
        </p:txBody>
      </p:sp>
      <p:pic>
        <p:nvPicPr>
          <p:cNvPr id="8" name="object 8"/>
          <p:cNvPicPr/>
          <p:nvPr/>
        </p:nvPicPr>
        <p:blipFill>
          <a:blip r:embed="rId4" cstate="print"/>
          <a:stretch>
            <a:fillRect/>
          </a:stretch>
        </p:blipFill>
        <p:spPr>
          <a:xfrm>
            <a:off x="3380004" y="2045915"/>
            <a:ext cx="2428711" cy="2408470"/>
          </a:xfrm>
          <a:prstGeom prst="rect">
            <a:avLst/>
          </a:prstGeom>
        </p:spPr>
      </p:pic>
      <p:sp>
        <p:nvSpPr>
          <p:cNvPr id="9" name="object 9"/>
          <p:cNvSpPr txBox="1"/>
          <p:nvPr/>
        </p:nvSpPr>
        <p:spPr>
          <a:xfrm>
            <a:off x="3473755" y="1540650"/>
            <a:ext cx="2054341" cy="505265"/>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45" noProof="0" dirty="0">
                <a:solidFill>
                  <a:schemeClr val="bg2"/>
                </a:solidFill>
                <a:latin typeface="Open Sans" pitchFamily="2" charset="0"/>
                <a:ea typeface="Open Sans" pitchFamily="2" charset="0"/>
                <a:cs typeface="Open Sans" pitchFamily="2" charset="0"/>
              </a:rPr>
              <a:t>Predicciones espaciales</a:t>
            </a:r>
            <a:endParaRPr lang="es-EC" sz="1600" kern="0" noProof="0" dirty="0">
              <a:solidFill>
                <a:schemeClr val="bg2"/>
              </a:solidFill>
              <a:latin typeface="Open Sans" pitchFamily="2" charset="0"/>
              <a:ea typeface="Open Sans" pitchFamily="2" charset="0"/>
              <a:cs typeface="Open Sans" pitchFamily="2" charset="0"/>
            </a:endParaRPr>
          </a:p>
        </p:txBody>
      </p:sp>
      <p:pic>
        <p:nvPicPr>
          <p:cNvPr id="10" name="object 10"/>
          <p:cNvPicPr/>
          <p:nvPr/>
        </p:nvPicPr>
        <p:blipFill>
          <a:blip r:embed="rId5" cstate="print"/>
          <a:stretch>
            <a:fillRect/>
          </a:stretch>
        </p:blipFill>
        <p:spPr>
          <a:xfrm>
            <a:off x="5966785" y="2042041"/>
            <a:ext cx="2513048" cy="3693356"/>
          </a:xfrm>
          <a:prstGeom prst="rect">
            <a:avLst/>
          </a:prstGeom>
        </p:spPr>
      </p:pic>
      <p:sp>
        <p:nvSpPr>
          <p:cNvPr id="11" name="object 11"/>
          <p:cNvSpPr txBox="1"/>
          <p:nvPr/>
        </p:nvSpPr>
        <p:spPr>
          <a:xfrm>
            <a:off x="5962994" y="1635739"/>
            <a:ext cx="2808743"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noProof="0" dirty="0">
                <a:solidFill>
                  <a:schemeClr val="bg2"/>
                </a:solidFill>
                <a:latin typeface="Open Sans" pitchFamily="2" charset="0"/>
                <a:ea typeface="Open Sans" pitchFamily="2" charset="0"/>
                <a:cs typeface="Open Sans" pitchFamily="2" charset="0"/>
              </a:rPr>
              <a:t>Predicciones urbanas</a:t>
            </a:r>
          </a:p>
        </p:txBody>
      </p:sp>
      <p:sp>
        <p:nvSpPr>
          <p:cNvPr id="12" name="object 12"/>
          <p:cNvSpPr txBox="1"/>
          <p:nvPr/>
        </p:nvSpPr>
        <p:spPr>
          <a:xfrm>
            <a:off x="8836600" y="1635739"/>
            <a:ext cx="1774594" cy="259043"/>
          </a:xfrm>
          <a:prstGeom prst="rect">
            <a:avLst/>
          </a:prstGeom>
        </p:spPr>
        <p:txBody>
          <a:bodyPr vert="horz" wrap="square" lIns="0" tIns="12698" rIns="0" bIns="0" rtlCol="0">
            <a:spAutoFit/>
          </a:bodyPr>
          <a:lstStyle/>
          <a:p>
            <a:pPr marL="12699" defTabSz="914309" fontAlgn="auto">
              <a:spcBef>
                <a:spcPts val="100"/>
              </a:spcBef>
              <a:spcAft>
                <a:spcPts val="0"/>
              </a:spcAft>
            </a:pPr>
            <a:r>
              <a:rPr lang="es-EC" sz="1600" kern="0" spc="-30" noProof="0" dirty="0">
                <a:solidFill>
                  <a:schemeClr val="bg2"/>
                </a:solidFill>
                <a:latin typeface="Open Sans" pitchFamily="2" charset="0"/>
                <a:ea typeface="Open Sans" pitchFamily="2" charset="0"/>
                <a:cs typeface="Open Sans" pitchFamily="2" charset="0"/>
              </a:rPr>
              <a:t>Geo-opiniones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8771737" y="5386514"/>
            <a:ext cx="2857128" cy="359071"/>
          </a:xfrm>
          <a:prstGeom prst="rect">
            <a:avLst/>
          </a:prstGeom>
        </p:spPr>
        <p:txBody>
          <a:bodyPr vert="horz" wrap="square" lIns="0" tIns="12698" rIns="0" bIns="0" rtlCol="0">
            <a:spAutoFit/>
          </a:bodyPr>
          <a:lstStyle/>
          <a:p>
            <a:pPr marL="12699" defTabSz="914309" fontAlgn="auto">
              <a:lnSpc>
                <a:spcPts val="935"/>
              </a:lnSpc>
              <a:spcBef>
                <a:spcPts val="100"/>
              </a:spcBef>
              <a:spcAft>
                <a:spcPts val="0"/>
              </a:spcAft>
            </a:pPr>
            <a:r>
              <a:rPr lang="es-EC" sz="800" kern="0" spc="-10" noProof="0" dirty="0">
                <a:solidFill>
                  <a:schemeClr val="bg2"/>
                </a:solidFill>
                <a:latin typeface="Open Sans" pitchFamily="2" charset="0"/>
                <a:ea typeface="Open Sans" pitchFamily="2" charset="0"/>
                <a:cs typeface="Open Sans" pitchFamily="2" charset="0"/>
                <a:hlinkClick r:id="rId6">
                  <a:extLst>
                    <a:ext uri="{A12FA001-AC4F-418D-AE19-62706E023703}">
                      <ahyp:hlinkClr xmlns:ahyp="http://schemas.microsoft.com/office/drawing/2018/hyperlinkcolor" val="tx"/>
                    </a:ext>
                  </a:extLst>
                </a:hlinkClick>
              </a:rPr>
              <a:t>https://www.tandfonline.com/eprint/NKs3TjDt5FCrKDsgSTrD/full</a:t>
            </a:r>
            <a:endParaRPr lang="es-EC" sz="800" kern="0" noProof="0" dirty="0">
              <a:solidFill>
                <a:schemeClr val="bg2"/>
              </a:solidFill>
              <a:latin typeface="Open Sans" pitchFamily="2" charset="0"/>
              <a:ea typeface="Open Sans" pitchFamily="2" charset="0"/>
              <a:cs typeface="Open Sans" pitchFamily="2" charset="0"/>
            </a:endParaRPr>
          </a:p>
          <a:p>
            <a:pPr marL="12699" defTabSz="914309" fontAlgn="auto">
              <a:lnSpc>
                <a:spcPts val="935"/>
              </a:lnSpc>
              <a:spcBef>
                <a:spcPts val="0"/>
              </a:spcBef>
              <a:spcAft>
                <a:spcPts val="0"/>
              </a:spcAft>
            </a:pPr>
            <a:r>
              <a:rPr lang="es-EC" sz="800" kern="0" spc="-10" noProof="0" dirty="0">
                <a:solidFill>
                  <a:schemeClr val="bg2"/>
                </a:solidFill>
                <a:latin typeface="Open Sans" pitchFamily="2" charset="0"/>
                <a:ea typeface="Open Sans" pitchFamily="2" charset="0"/>
                <a:cs typeface="Open Sans" pitchFamily="2" charset="0"/>
              </a:rPr>
              <a:t>?target=10.1080/24694452.2018.1535886</a:t>
            </a:r>
            <a:endParaRPr lang="es-EC" sz="800" kern="0" noProof="0" dirty="0">
              <a:solidFill>
                <a:schemeClr val="bg2"/>
              </a:solidFill>
              <a:latin typeface="Open Sans" pitchFamily="2" charset="0"/>
              <a:ea typeface="Open Sans" pitchFamily="2" charset="0"/>
              <a:cs typeface="Open Sans" pitchFamily="2" charset="0"/>
            </a:endParaRPr>
          </a:p>
        </p:txBody>
      </p:sp>
      <p:pic>
        <p:nvPicPr>
          <p:cNvPr id="14" name="object 14"/>
          <p:cNvPicPr/>
          <p:nvPr/>
        </p:nvPicPr>
        <p:blipFill>
          <a:blip r:embed="rId7" cstate="print"/>
          <a:stretch>
            <a:fillRect/>
          </a:stretch>
        </p:blipFill>
        <p:spPr>
          <a:xfrm>
            <a:off x="8836600" y="1980530"/>
            <a:ext cx="2618301" cy="3139447"/>
          </a:xfrm>
          <a:prstGeom prst="rect">
            <a:avLst/>
          </a:prstGeom>
        </p:spPr>
      </p:pic>
      <p:sp>
        <p:nvSpPr>
          <p:cNvPr id="18" name="Title 17">
            <a:extLst>
              <a:ext uri="{FF2B5EF4-FFF2-40B4-BE49-F238E27FC236}">
                <a16:creationId xmlns:a16="http://schemas.microsoft.com/office/drawing/2014/main" id="{FAE62F76-1E34-B98D-973C-99BC02712128}"/>
              </a:ext>
            </a:extLst>
          </p:cNvPr>
          <p:cNvSpPr>
            <a:spLocks noGrp="1"/>
          </p:cNvSpPr>
          <p:nvPr>
            <p:ph type="title"/>
          </p:nvPr>
        </p:nvSpPr>
        <p:spPr/>
        <p:txBody>
          <a:bodyPr/>
          <a:lstStyle/>
          <a:p>
            <a:r>
              <a:rPr lang="es-EC" noProof="0"/>
              <a:t>Aplicaciones de ML en las ciencias urbanas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object 11"/>
          <p:cNvPicPr/>
          <p:nvPr/>
        </p:nvPicPr>
        <p:blipFill>
          <a:blip r:embed="rId2" cstate="print"/>
          <a:stretch>
            <a:fillRect/>
          </a:stretch>
        </p:blipFill>
        <p:spPr>
          <a:xfrm>
            <a:off x="1134023" y="1771673"/>
            <a:ext cx="3179383" cy="3087481"/>
          </a:xfrm>
          <a:prstGeom prst="rect">
            <a:avLst/>
          </a:prstGeom>
        </p:spPr>
      </p:pic>
      <p:sp>
        <p:nvSpPr>
          <p:cNvPr id="12" name="object 12"/>
          <p:cNvSpPr txBox="1"/>
          <p:nvPr/>
        </p:nvSpPr>
        <p:spPr>
          <a:xfrm>
            <a:off x="1489462" y="1259036"/>
            <a:ext cx="2596401" cy="382149"/>
          </a:xfrm>
          <a:prstGeom prst="rect">
            <a:avLst/>
          </a:prstGeom>
        </p:spPr>
        <p:txBody>
          <a:bodyPr vert="horz" wrap="square" lIns="0" tIns="12693" rIns="0" bIns="0" rtlCol="0">
            <a:spAutoFit/>
          </a:bodyPr>
          <a:lstStyle/>
          <a:p>
            <a:pPr marL="50780" defTabSz="914035">
              <a:spcBef>
                <a:spcPts val="100"/>
              </a:spcBef>
            </a:pPr>
            <a:r>
              <a:rPr lang="es-EC" sz="2400" kern="0" noProof="0" dirty="0">
                <a:solidFill>
                  <a:schemeClr val="bg2"/>
                </a:solidFill>
                <a:latin typeface="Open Sans" pitchFamily="2" charset="0"/>
                <a:ea typeface="Open Sans" pitchFamily="2" charset="0"/>
                <a:cs typeface="Open Sans" pitchFamily="2" charset="0"/>
              </a:rPr>
              <a:t> y = </a:t>
            </a:r>
            <a:r>
              <a:rPr lang="es-EC" sz="2400" kern="0" noProof="0" dirty="0" err="1">
                <a:solidFill>
                  <a:schemeClr val="bg2"/>
                </a:solidFill>
                <a:latin typeface="Open Sans" pitchFamily="2" charset="0"/>
                <a:ea typeface="Open Sans" pitchFamily="2" charset="0"/>
                <a:cs typeface="Open Sans" pitchFamily="2" charset="0"/>
              </a:rPr>
              <a:t>mx</a:t>
            </a:r>
            <a:r>
              <a:rPr lang="es-EC" sz="2400" kern="0" noProof="0" dirty="0">
                <a:solidFill>
                  <a:schemeClr val="bg2"/>
                </a:solidFill>
                <a:latin typeface="Open Sans" pitchFamily="2" charset="0"/>
                <a:ea typeface="Open Sans" pitchFamily="2" charset="0"/>
                <a:cs typeface="Open Sans" pitchFamily="2" charset="0"/>
              </a:rPr>
              <a:t> + b</a:t>
            </a:r>
            <a:endParaRPr lang="es-EC" sz="20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710082" y="2181053"/>
            <a:ext cx="246221" cy="1557570"/>
          </a:xfrm>
          <a:prstGeom prst="rect">
            <a:avLst/>
          </a:prstGeom>
        </p:spPr>
        <p:txBody>
          <a:bodyPr vert="vert270" wrap="square" lIns="0" tIns="2539" rIns="0" bIns="0" rtlCol="0">
            <a:spAutoFit/>
          </a:bodyPr>
          <a:lstStyle/>
          <a:p>
            <a:pPr marL="12695" defTabSz="914035">
              <a:spcBef>
                <a:spcPts val="20"/>
              </a:spcBef>
            </a:pPr>
            <a:r>
              <a:rPr lang="es-EC" sz="1600" kern="0" spc="-10" noProof="0" dirty="0">
                <a:solidFill>
                  <a:schemeClr val="bg2"/>
                </a:solidFill>
                <a:latin typeface="Open Sans" pitchFamily="2" charset="0"/>
                <a:ea typeface="Open Sans" pitchFamily="2" charset="0"/>
                <a:cs typeface="Open Sans" pitchFamily="2" charset="0"/>
              </a:rPr>
              <a:t>Ingresos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16" name="TextBox 15">
            <a:extLst>
              <a:ext uri="{FF2B5EF4-FFF2-40B4-BE49-F238E27FC236}">
                <a16:creationId xmlns:a16="http://schemas.microsoft.com/office/drawing/2014/main" id="{0D9CCE1E-8805-D6EF-B9ED-741099218556}"/>
              </a:ext>
            </a:extLst>
          </p:cNvPr>
          <p:cNvSpPr txBox="1"/>
          <p:nvPr/>
        </p:nvSpPr>
        <p:spPr>
          <a:xfrm>
            <a:off x="1134023" y="4908746"/>
            <a:ext cx="6117220" cy="400110"/>
          </a:xfrm>
          <a:prstGeom prst="rect">
            <a:avLst/>
          </a:prstGeom>
          <a:noFill/>
        </p:spPr>
        <p:txBody>
          <a:bodyPr wrap="square">
            <a:spAutoFit/>
          </a:bodyPr>
          <a:lstStyle/>
          <a:p>
            <a:pPr marL="445591" defTabSz="914035"/>
            <a:r>
              <a:rPr lang="es-EC" sz="2000" kern="0" spc="-25" noProof="0" dirty="0">
                <a:solidFill>
                  <a:schemeClr val="bg2"/>
                </a:solidFill>
                <a:latin typeface="Open Sans" pitchFamily="2" charset="0"/>
                <a:ea typeface="Open Sans" pitchFamily="2" charset="0"/>
                <a:cs typeface="Open Sans" pitchFamily="2" charset="0"/>
              </a:rPr>
              <a:t>Años de formación</a:t>
            </a:r>
            <a:endParaRPr lang="es-EC" sz="2000" kern="0" noProof="0" dirty="0">
              <a:solidFill>
                <a:schemeClr val="bg2"/>
              </a:solidFill>
              <a:latin typeface="Open Sans" pitchFamily="2" charset="0"/>
              <a:ea typeface="Open Sans" pitchFamily="2" charset="0"/>
              <a:cs typeface="Open Sans" pitchFamily="2" charset="0"/>
            </a:endParaRPr>
          </a:p>
        </p:txBody>
      </p:sp>
      <p:sp>
        <p:nvSpPr>
          <p:cNvPr id="18" name="TextBox 17">
            <a:extLst>
              <a:ext uri="{FF2B5EF4-FFF2-40B4-BE49-F238E27FC236}">
                <a16:creationId xmlns:a16="http://schemas.microsoft.com/office/drawing/2014/main" id="{9D5E00D8-0DD1-99A2-6AAB-B40E462E215E}"/>
              </a:ext>
            </a:extLst>
          </p:cNvPr>
          <p:cNvSpPr txBox="1"/>
          <p:nvPr/>
        </p:nvSpPr>
        <p:spPr>
          <a:xfrm>
            <a:off x="1311965" y="1871428"/>
            <a:ext cx="9247400" cy="2598147"/>
          </a:xfrm>
          <a:prstGeom prst="rect">
            <a:avLst/>
          </a:prstGeom>
          <a:noFill/>
        </p:spPr>
        <p:txBody>
          <a:bodyPr wrap="square">
            <a:spAutoFit/>
          </a:bodyPr>
          <a:lstStyle/>
          <a:p>
            <a:pPr marL="3804032" indent="-342763" defTabSz="914035">
              <a:spcBef>
                <a:spcPts val="2245"/>
              </a:spcBef>
              <a:buFontTx/>
              <a:buChar char="•"/>
              <a:tabLst>
                <a:tab pos="3804032" algn="l"/>
              </a:tabLst>
            </a:pPr>
            <a:r>
              <a:rPr lang="es-EC" sz="1800" kern="0" spc="-20" noProof="0" dirty="0">
                <a:solidFill>
                  <a:schemeClr val="bg2"/>
                </a:solidFill>
                <a:latin typeface="Open Sans" pitchFamily="2" charset="0"/>
                <a:ea typeface="Open Sans" pitchFamily="2" charset="0"/>
                <a:cs typeface="Open Sans" pitchFamily="2" charset="0"/>
              </a:rPr>
              <a:t>Hipótesis nula </a:t>
            </a:r>
            <a:endParaRPr lang="es-EC" sz="1800" kern="0" noProof="0" dirty="0">
              <a:solidFill>
                <a:schemeClr val="bg2"/>
              </a:solidFill>
              <a:latin typeface="Open Sans" pitchFamily="2" charset="0"/>
              <a:ea typeface="Open Sans" pitchFamily="2" charset="0"/>
              <a:cs typeface="Open Sans" pitchFamily="2" charset="0"/>
            </a:endParaRPr>
          </a:p>
          <a:p>
            <a:pPr marL="4089782" marR="2645621" indent="-285750" defTabSz="914035">
              <a:buFont typeface="Arial" panose="020B0604020202020204" pitchFamily="34" charset="0"/>
              <a:buChar char="•"/>
            </a:pPr>
            <a:r>
              <a:rPr lang="es-EC" sz="1800" kern="0" spc="-50" noProof="0" dirty="0">
                <a:solidFill>
                  <a:schemeClr val="bg2"/>
                </a:solidFill>
                <a:latin typeface="Open Sans" pitchFamily="2" charset="0"/>
                <a:ea typeface="Open Sans" pitchFamily="2" charset="0"/>
                <a:cs typeface="Open Sans" pitchFamily="2" charset="0"/>
              </a:rPr>
              <a:t>Hipótesis nula </a:t>
            </a:r>
            <a:r>
              <a:rPr lang="es-EC" sz="1800" kern="0" spc="-25" noProof="0" dirty="0">
                <a:solidFill>
                  <a:schemeClr val="bg2"/>
                </a:solidFill>
                <a:latin typeface="Open Sans" pitchFamily="2" charset="0"/>
                <a:ea typeface="Open Sans" pitchFamily="2" charset="0"/>
                <a:cs typeface="Open Sans" pitchFamily="2" charset="0"/>
              </a:rPr>
              <a:t>Hipótesis alternativa</a:t>
            </a:r>
          </a:p>
          <a:p>
            <a:pPr marL="4089782" marR="2645621" indent="-285750" defTabSz="914035">
              <a:buFont typeface="Arial" panose="020B0604020202020204" pitchFamily="34" charset="0"/>
              <a:buChar char="•"/>
            </a:pPr>
            <a:endParaRPr lang="es-EC" sz="1800" kern="0" noProof="0" dirty="0">
              <a:solidFill>
                <a:schemeClr val="bg2"/>
              </a:solidFill>
              <a:latin typeface="Open Sans" pitchFamily="2" charset="0"/>
              <a:ea typeface="Open Sans" pitchFamily="2" charset="0"/>
              <a:cs typeface="Open Sans" pitchFamily="2" charset="0"/>
            </a:endParaRPr>
          </a:p>
          <a:p>
            <a:pPr marL="3804032" marR="43163" indent="-342763" defTabSz="914035">
              <a:buFontTx/>
              <a:buChar char="•"/>
              <a:tabLst>
                <a:tab pos="3804032" algn="l"/>
              </a:tabLst>
            </a:pPr>
            <a:r>
              <a:rPr lang="es-EC" sz="1800" kern="0" spc="-40" noProof="0" dirty="0">
                <a:solidFill>
                  <a:schemeClr val="bg2"/>
                </a:solidFill>
                <a:latin typeface="Open Sans" pitchFamily="2" charset="0"/>
                <a:ea typeface="Open Sans" pitchFamily="2" charset="0"/>
                <a:cs typeface="Open Sans" pitchFamily="2" charset="0"/>
              </a:rPr>
              <a:t>Evalúa la significación estadística dado que H</a:t>
            </a:r>
            <a:r>
              <a:rPr lang="es-EC" sz="1800" kern="0" baseline="-17094" noProof="0" dirty="0">
                <a:solidFill>
                  <a:schemeClr val="bg2"/>
                </a:solidFill>
                <a:latin typeface="Open Sans" pitchFamily="2" charset="0"/>
                <a:ea typeface="Open Sans" pitchFamily="2" charset="0"/>
                <a:cs typeface="Open Sans" pitchFamily="2" charset="0"/>
              </a:rPr>
              <a:t>0 </a:t>
            </a:r>
            <a:r>
              <a:rPr lang="es-EC" sz="1800" kern="0" noProof="0" dirty="0">
                <a:solidFill>
                  <a:schemeClr val="bg2"/>
                </a:solidFill>
                <a:latin typeface="Open Sans" pitchFamily="2" charset="0"/>
                <a:ea typeface="Open Sans" pitchFamily="2" charset="0"/>
                <a:cs typeface="Open Sans" pitchFamily="2" charset="0"/>
              </a:rPr>
              <a:t>es aceptado o rechazado.</a:t>
            </a:r>
          </a:p>
          <a:p>
            <a:pPr defTabSz="914035">
              <a:spcBef>
                <a:spcPts val="100"/>
              </a:spcBef>
              <a:buFont typeface="Arial"/>
              <a:buChar char="•"/>
            </a:pPr>
            <a:endParaRPr lang="es-EC" sz="1800" kern="0" noProof="0" dirty="0">
              <a:solidFill>
                <a:schemeClr val="bg2"/>
              </a:solidFill>
              <a:latin typeface="Open Sans" pitchFamily="2" charset="0"/>
              <a:ea typeface="Open Sans" pitchFamily="2" charset="0"/>
              <a:cs typeface="Open Sans" pitchFamily="2" charset="0"/>
            </a:endParaRPr>
          </a:p>
          <a:p>
            <a:pPr marL="3804032" indent="-342763" defTabSz="914035">
              <a:buFontTx/>
              <a:buChar char="•"/>
              <a:tabLst>
                <a:tab pos="3804032" algn="l"/>
              </a:tabLst>
            </a:pPr>
            <a:r>
              <a:rPr lang="es-EC" sz="1800" kern="0" spc="-30" noProof="0" dirty="0">
                <a:solidFill>
                  <a:schemeClr val="bg2"/>
                </a:solidFill>
                <a:latin typeface="Open Sans" pitchFamily="2" charset="0"/>
                <a:ea typeface="Open Sans" pitchFamily="2" charset="0"/>
                <a:cs typeface="Open Sans" pitchFamily="2" charset="0"/>
              </a:rPr>
              <a:t>Interpretar los coeficientes del modelo e informar sobre que tan bien el modelo explica los datos</a:t>
            </a:r>
          </a:p>
        </p:txBody>
      </p:sp>
      <p:sp>
        <p:nvSpPr>
          <p:cNvPr id="19" name="Title 18">
            <a:extLst>
              <a:ext uri="{FF2B5EF4-FFF2-40B4-BE49-F238E27FC236}">
                <a16:creationId xmlns:a16="http://schemas.microsoft.com/office/drawing/2014/main" id="{E9D5C854-F84B-9564-2B15-D5797D1189A8}"/>
              </a:ext>
            </a:extLst>
          </p:cNvPr>
          <p:cNvSpPr>
            <a:spLocks noGrp="1"/>
          </p:cNvSpPr>
          <p:nvPr>
            <p:ph type="title"/>
          </p:nvPr>
        </p:nvSpPr>
        <p:spPr/>
        <p:txBody>
          <a:bodyPr/>
          <a:lstStyle/>
          <a:p>
            <a:r>
              <a:rPr lang="es-EC" noProof="0" dirty="0"/>
              <a:t>Dos culturas: Inferencia estadística</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EA3902-9423-4BF9-ECCA-52BE413274F4}"/>
              </a:ext>
            </a:extLst>
          </p:cNvPr>
          <p:cNvSpPr>
            <a:spLocks noGrp="1"/>
          </p:cNvSpPr>
          <p:nvPr>
            <p:ph type="body" sz="quarter" idx="10"/>
          </p:nvPr>
        </p:nvSpPr>
        <p:spPr/>
        <p:txBody>
          <a:bodyPr/>
          <a:lstStyle/>
          <a:p>
            <a:r>
              <a:rPr lang="es-EC" dirty="0">
                <a:solidFill>
                  <a:schemeClr val="accent6"/>
                </a:solidFill>
              </a:rPr>
              <a:t>Deep </a:t>
            </a:r>
            <a:r>
              <a:rPr lang="es-EC" dirty="0" err="1">
                <a:solidFill>
                  <a:schemeClr val="accent6"/>
                </a:solidFill>
              </a:rPr>
              <a:t>Learning</a:t>
            </a:r>
            <a:endParaRPr lang="es-EC" dirty="0">
              <a:solidFill>
                <a:schemeClr val="accent6"/>
              </a:solidFill>
            </a:endParaRPr>
          </a:p>
          <a:p>
            <a:endParaRPr lang="es-EC" dirty="0">
              <a:solidFill>
                <a:schemeClr val="accent6"/>
              </a:solidFill>
            </a:endParaRPr>
          </a:p>
        </p:txBody>
      </p:sp>
    </p:spTree>
    <p:extLst>
      <p:ext uri="{BB962C8B-B14F-4D97-AF65-F5344CB8AC3E}">
        <p14:creationId xmlns:p14="http://schemas.microsoft.com/office/powerpoint/2010/main" val="32424494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n para la publicación">
            <a:extLst>
              <a:ext uri="{FF2B5EF4-FFF2-40B4-BE49-F238E27FC236}">
                <a16:creationId xmlns:a16="http://schemas.microsoft.com/office/drawing/2014/main" id="{4C551A52-9D9B-461D-AFEE-6ECD974EA49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3669" y="2160173"/>
            <a:ext cx="4800929" cy="253924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1DE42F6D-7BF0-4CE2-81FC-88E7E5F2A978}"/>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585815" y="1144918"/>
            <a:ext cx="4569752" cy="45697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22742FE-59BE-836D-0A80-634836DA3C79}"/>
              </a:ext>
            </a:extLst>
          </p:cNvPr>
          <p:cNvSpPr>
            <a:spLocks noGrp="1"/>
          </p:cNvSpPr>
          <p:nvPr>
            <p:ph type="title"/>
          </p:nvPr>
        </p:nvSpPr>
        <p:spPr/>
        <p:txBody>
          <a:bodyPr/>
          <a:lstStyle/>
          <a:p>
            <a:r>
              <a:rPr lang="es-ES" dirty="0"/>
              <a:t>Todo empieza con el Perceptrón</a:t>
            </a:r>
            <a:endParaRPr lang="es-EC" dirty="0"/>
          </a:p>
        </p:txBody>
      </p:sp>
    </p:spTree>
    <p:extLst>
      <p:ext uri="{BB962C8B-B14F-4D97-AF65-F5344CB8AC3E}">
        <p14:creationId xmlns:p14="http://schemas.microsoft.com/office/powerpoint/2010/main" val="16708449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854D10C-A997-4231-9F97-3BB9BF2F2636}"/>
              </a:ext>
            </a:extLst>
          </p:cNvPr>
          <p:cNvSpPr txBox="1">
            <a:spLocks/>
          </p:cNvSpPr>
          <p:nvPr/>
        </p:nvSpPr>
        <p:spPr>
          <a:xfrm>
            <a:off x="1525455" y="265515"/>
            <a:ext cx="9139503" cy="1051254"/>
          </a:xfrm>
          <a:prstGeom prst="rect">
            <a:avLst/>
          </a:prstGeom>
        </p:spPr>
        <p:txBody>
          <a:bodyPr vert="horz" lIns="91395" tIns="45697" rIns="91395" bIns="4569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endParaRPr lang="es-EC" sz="4399" noProof="0" dirty="0">
              <a:solidFill>
                <a:prstClr val="black"/>
              </a:solidFill>
              <a:latin typeface="Calibri Light" panose="020F0302020204030204"/>
            </a:endParaRPr>
          </a:p>
        </p:txBody>
      </p:sp>
      <p:pic>
        <p:nvPicPr>
          <p:cNvPr id="6" name="Picture 5" descr="Un gato sentado en un escritorio&#10;&#10;Descripción generada automáticamente">
            <a:extLst>
              <a:ext uri="{FF2B5EF4-FFF2-40B4-BE49-F238E27FC236}">
                <a16:creationId xmlns:a16="http://schemas.microsoft.com/office/drawing/2014/main" id="{408C9667-E194-485D-84DA-72F4924D6A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641" y="791142"/>
            <a:ext cx="8963132" cy="5032160"/>
          </a:xfrm>
          <a:prstGeom prst="rect">
            <a:avLst/>
          </a:prstGeom>
        </p:spPr>
      </p:pic>
      <p:sp>
        <p:nvSpPr>
          <p:cNvPr id="2" name="Title 1">
            <a:extLst>
              <a:ext uri="{FF2B5EF4-FFF2-40B4-BE49-F238E27FC236}">
                <a16:creationId xmlns:a16="http://schemas.microsoft.com/office/drawing/2014/main" id="{5DBA3781-213F-BA59-B825-6917658AAE9E}"/>
              </a:ext>
            </a:extLst>
          </p:cNvPr>
          <p:cNvSpPr>
            <a:spLocks noGrp="1"/>
          </p:cNvSpPr>
          <p:nvPr>
            <p:ph type="title"/>
          </p:nvPr>
        </p:nvSpPr>
        <p:spPr/>
        <p:txBody>
          <a:bodyPr/>
          <a:lstStyle/>
          <a:p>
            <a:r>
              <a:rPr lang="es-ES" noProof="0" dirty="0"/>
              <a:t>El Poder de la Combinatoria: El perceptrón multicapa</a:t>
            </a:r>
            <a:endParaRPr lang="es-EC" noProof="0" dirty="0"/>
          </a:p>
        </p:txBody>
      </p:sp>
    </p:spTree>
    <p:extLst>
      <p:ext uri="{BB962C8B-B14F-4D97-AF65-F5344CB8AC3E}">
        <p14:creationId xmlns:p14="http://schemas.microsoft.com/office/powerpoint/2010/main" val="19281449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n para la publicación">
            <a:extLst>
              <a:ext uri="{FF2B5EF4-FFF2-40B4-BE49-F238E27FC236}">
                <a16:creationId xmlns:a16="http://schemas.microsoft.com/office/drawing/2014/main" id="{69343E62-274F-4E96-A5AF-567FA3A42B19}"/>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955789" y="1427829"/>
            <a:ext cx="3760524" cy="362724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7C7930F2-FBF2-4FF4-90B3-F5452CEFCC72}"/>
              </a:ext>
            </a:extLst>
          </p:cNvPr>
          <p:cNvSpPr txBox="1">
            <a:spLocks/>
          </p:cNvSpPr>
          <p:nvPr/>
        </p:nvSpPr>
        <p:spPr>
          <a:xfrm>
            <a:off x="257112" y="5267412"/>
            <a:ext cx="3294771" cy="827833"/>
          </a:xfrm>
          <a:prstGeom prst="rect">
            <a:avLst/>
          </a:prstGeom>
        </p:spPr>
        <p:txBody>
          <a:bodyPr vert="horz" lIns="91395" tIns="45697" rIns="91395" bIns="45697"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Alta información espacial</a:t>
            </a:r>
          </a:p>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Sin información sobre el contenido</a:t>
            </a:r>
          </a:p>
        </p:txBody>
      </p:sp>
      <p:pic>
        <p:nvPicPr>
          <p:cNvPr id="7172" name="Picture 4" descr="Imagen">
            <a:extLst>
              <a:ext uri="{FF2B5EF4-FFF2-40B4-BE49-F238E27FC236}">
                <a16:creationId xmlns:a16="http://schemas.microsoft.com/office/drawing/2014/main" id="{2DDA3256-C26B-4D10-A85E-1A3AC51A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843" y="1300452"/>
            <a:ext cx="3011312" cy="3764140"/>
          </a:xfrm>
          <a:prstGeom prst="rect">
            <a:avLst/>
          </a:prstGeom>
          <a:noFill/>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3F78A0C7-8F62-4941-B285-CB419460866E}"/>
              </a:ext>
            </a:extLst>
          </p:cNvPr>
          <p:cNvGrpSpPr/>
          <p:nvPr/>
        </p:nvGrpSpPr>
        <p:grpSpPr>
          <a:xfrm>
            <a:off x="8359125" y="2496802"/>
            <a:ext cx="3294771" cy="3463967"/>
            <a:chOff x="4112883" y="2887628"/>
            <a:chExt cx="3296392" cy="3465671"/>
          </a:xfrm>
        </p:grpSpPr>
        <p:sp>
          <p:nvSpPr>
            <p:cNvPr id="4" name="Title 1">
              <a:extLst>
                <a:ext uri="{FF2B5EF4-FFF2-40B4-BE49-F238E27FC236}">
                  <a16:creationId xmlns:a16="http://schemas.microsoft.com/office/drawing/2014/main" id="{9751AD79-1295-4623-99BF-0E1750C767F2}"/>
                </a:ext>
              </a:extLst>
            </p:cNvPr>
            <p:cNvSpPr txBox="1">
              <a:spLocks/>
            </p:cNvSpPr>
            <p:nvPr/>
          </p:nvSpPr>
          <p:spPr>
            <a:xfrm>
              <a:off x="4112883" y="5411587"/>
              <a:ext cx="3296392" cy="941712"/>
            </a:xfrm>
            <a:prstGeom prst="rect">
              <a:avLst/>
            </a:prstGeom>
          </p:spPr>
          <p:txBody>
            <a:bodyPr vert="horz" lIns="91395" tIns="45697" rIns="91395" bIns="45697"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Sin información espacial</a:t>
              </a:r>
            </a:p>
            <a:p>
              <a:pPr algn="ctr" defTabSz="914035" fontAlgn="auto">
                <a:spcAft>
                  <a:spcPts val="0"/>
                </a:spcAft>
              </a:pPr>
              <a:r>
                <a:rPr lang="es-EC" sz="2400" noProof="0" dirty="0">
                  <a:solidFill>
                    <a:prstClr val="black"/>
                  </a:solidFill>
                  <a:latin typeface="Open Sans" pitchFamily="2" charset="0"/>
                  <a:ea typeface="Open Sans" pitchFamily="2" charset="0"/>
                  <a:cs typeface="Open Sans" pitchFamily="2" charset="0"/>
                </a:rPr>
                <a:t>Alta Información de contenido</a:t>
              </a:r>
            </a:p>
          </p:txBody>
        </p:sp>
        <p:sp>
          <p:nvSpPr>
            <p:cNvPr id="10" name="TextBox 9">
              <a:extLst>
                <a:ext uri="{FF2B5EF4-FFF2-40B4-BE49-F238E27FC236}">
                  <a16:creationId xmlns:a16="http://schemas.microsoft.com/office/drawing/2014/main" id="{EE00EFEF-50EC-46E4-99C6-B3A79D7F510A}"/>
                </a:ext>
              </a:extLst>
            </p:cNvPr>
            <p:cNvSpPr txBox="1"/>
            <p:nvPr/>
          </p:nvSpPr>
          <p:spPr>
            <a:xfrm>
              <a:off x="4130497" y="3401389"/>
              <a:ext cx="3012793" cy="923784"/>
            </a:xfrm>
            <a:prstGeom prst="rect">
              <a:avLst/>
            </a:prstGeom>
            <a:noFill/>
          </p:spPr>
          <p:txBody>
            <a:bodyPr wrap="square">
              <a:spAutoFit/>
            </a:bodyPr>
            <a:lstStyle/>
            <a:p>
              <a:pPr algn="ctr" defTabSz="914035" fontAlgn="auto">
                <a:spcBef>
                  <a:spcPts val="0"/>
                </a:spcBef>
                <a:spcAft>
                  <a:spcPts val="0"/>
                </a:spcAft>
              </a:pPr>
              <a:r>
                <a:rPr lang="es-EC" sz="1800" noProof="0" dirty="0">
                  <a:solidFill>
                    <a:srgbClr val="14171A"/>
                  </a:solidFill>
                  <a:latin typeface="Open Sans" pitchFamily="2" charset="0"/>
                  <a:ea typeface="Open Sans" pitchFamily="2" charset="0"/>
                  <a:cs typeface="Open Sans" pitchFamily="2" charset="0"/>
                </a:rPr>
                <a:t>una calle estrecha de la ciudad con edificios antiguos al fondo</a:t>
              </a:r>
              <a:endParaRPr lang="es-EC" sz="1800" noProof="0" dirty="0">
                <a:solidFill>
                  <a:prstClr val="black"/>
                </a:solidFill>
                <a:latin typeface="Open Sans" pitchFamily="2" charset="0"/>
                <a:ea typeface="Open Sans" pitchFamily="2" charset="0"/>
                <a:cs typeface="Open Sans" pitchFamily="2" charset="0"/>
              </a:endParaRPr>
            </a:p>
          </p:txBody>
        </p:sp>
        <p:sp>
          <p:nvSpPr>
            <p:cNvPr id="9" name="Rectangle 8">
              <a:extLst>
                <a:ext uri="{FF2B5EF4-FFF2-40B4-BE49-F238E27FC236}">
                  <a16:creationId xmlns:a16="http://schemas.microsoft.com/office/drawing/2014/main" id="{A456E4A1-BB37-41E7-A435-96F09BAB4C84}"/>
                </a:ext>
              </a:extLst>
            </p:cNvPr>
            <p:cNvSpPr/>
            <p:nvPr/>
          </p:nvSpPr>
          <p:spPr>
            <a:xfrm>
              <a:off x="4455128" y="2887628"/>
              <a:ext cx="291918" cy="263470"/>
            </a:xfrm>
            <a:prstGeom prst="rect">
              <a:avLst/>
            </a:prstGeom>
            <a:solidFill>
              <a:srgbClr val="00206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1" name="Rectangle 10">
              <a:extLst>
                <a:ext uri="{FF2B5EF4-FFF2-40B4-BE49-F238E27FC236}">
                  <a16:creationId xmlns:a16="http://schemas.microsoft.com/office/drawing/2014/main" id="{BDF8651F-0104-44E4-A27E-BA39FE48A7FF}"/>
                </a:ext>
              </a:extLst>
            </p:cNvPr>
            <p:cNvSpPr/>
            <p:nvPr/>
          </p:nvSpPr>
          <p:spPr>
            <a:xfrm>
              <a:off x="5344976" y="2887628"/>
              <a:ext cx="291918" cy="2634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3" name="Rectangle 12">
              <a:extLst>
                <a:ext uri="{FF2B5EF4-FFF2-40B4-BE49-F238E27FC236}">
                  <a16:creationId xmlns:a16="http://schemas.microsoft.com/office/drawing/2014/main" id="{B4D40720-1F78-4DB8-85F6-A7BF526323F0}"/>
                </a:ext>
              </a:extLst>
            </p:cNvPr>
            <p:cNvSpPr/>
            <p:nvPr/>
          </p:nvSpPr>
          <p:spPr>
            <a:xfrm>
              <a:off x="4758154"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5" name="Rectangle 14">
              <a:extLst>
                <a:ext uri="{FF2B5EF4-FFF2-40B4-BE49-F238E27FC236}">
                  <a16:creationId xmlns:a16="http://schemas.microsoft.com/office/drawing/2014/main" id="{7545695C-E87E-4D33-87F4-3F6BC578754F}"/>
                </a:ext>
              </a:extLst>
            </p:cNvPr>
            <p:cNvSpPr/>
            <p:nvPr/>
          </p:nvSpPr>
          <p:spPr>
            <a:xfrm>
              <a:off x="5057874" y="2887628"/>
              <a:ext cx="291918" cy="26347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7" name="Rectangle 16">
              <a:extLst>
                <a:ext uri="{FF2B5EF4-FFF2-40B4-BE49-F238E27FC236}">
                  <a16:creationId xmlns:a16="http://schemas.microsoft.com/office/drawing/2014/main" id="{97814A6F-E559-495F-AE98-C44CF125094B}"/>
                </a:ext>
              </a:extLst>
            </p:cNvPr>
            <p:cNvSpPr/>
            <p:nvPr/>
          </p:nvSpPr>
          <p:spPr>
            <a:xfrm>
              <a:off x="5639192"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19" name="Rectangle 18">
              <a:extLst>
                <a:ext uri="{FF2B5EF4-FFF2-40B4-BE49-F238E27FC236}">
                  <a16:creationId xmlns:a16="http://schemas.microsoft.com/office/drawing/2014/main" id="{B2687C80-1E2F-496A-9BCC-36DA2B97D733}"/>
                </a:ext>
              </a:extLst>
            </p:cNvPr>
            <p:cNvSpPr/>
            <p:nvPr/>
          </p:nvSpPr>
          <p:spPr>
            <a:xfrm>
              <a:off x="6529040" y="2887628"/>
              <a:ext cx="291918" cy="263470"/>
            </a:xfrm>
            <a:prstGeom prst="rect">
              <a:avLst/>
            </a:prstGeom>
            <a:solidFill>
              <a:srgbClr val="00206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21" name="Rectangle 20">
              <a:extLst>
                <a:ext uri="{FF2B5EF4-FFF2-40B4-BE49-F238E27FC236}">
                  <a16:creationId xmlns:a16="http://schemas.microsoft.com/office/drawing/2014/main" id="{D6802A48-7AAD-4037-B465-3262F2A4A8A1}"/>
                </a:ext>
              </a:extLst>
            </p:cNvPr>
            <p:cNvSpPr/>
            <p:nvPr/>
          </p:nvSpPr>
          <p:spPr>
            <a:xfrm>
              <a:off x="5942218" y="2887628"/>
              <a:ext cx="291918" cy="263470"/>
            </a:xfrm>
            <a:prstGeom prst="rect">
              <a:avLst/>
            </a:prstGeom>
            <a:solidFill>
              <a:srgbClr val="002060">
                <a:alpha val="25098"/>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sp>
          <p:nvSpPr>
            <p:cNvPr id="23" name="Rectangle 22">
              <a:extLst>
                <a:ext uri="{FF2B5EF4-FFF2-40B4-BE49-F238E27FC236}">
                  <a16:creationId xmlns:a16="http://schemas.microsoft.com/office/drawing/2014/main" id="{FBEF933E-4482-417F-A538-CEB2872E9B6B}"/>
                </a:ext>
              </a:extLst>
            </p:cNvPr>
            <p:cNvSpPr/>
            <p:nvPr/>
          </p:nvSpPr>
          <p:spPr>
            <a:xfrm>
              <a:off x="6241938" y="2887628"/>
              <a:ext cx="291918" cy="263470"/>
            </a:xfrm>
            <a:prstGeom prst="rect">
              <a:avLst/>
            </a:prstGeom>
            <a:solidFill>
              <a:srgbClr val="002060">
                <a:alpha val="74902"/>
              </a:srgbClr>
            </a:solidFill>
            <a:ln>
              <a:solidFill>
                <a:srgbClr val="000000">
                  <a:alpha val="7490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035" fontAlgn="auto">
                <a:spcBef>
                  <a:spcPts val="0"/>
                </a:spcBef>
                <a:spcAft>
                  <a:spcPts val="0"/>
                </a:spcAft>
              </a:pPr>
              <a:endParaRPr lang="es-EC" sz="1800" noProof="0" dirty="0">
                <a:solidFill>
                  <a:prstClr val="white"/>
                </a:solidFill>
                <a:latin typeface="Open Sans" pitchFamily="2" charset="0"/>
                <a:ea typeface="Open Sans" pitchFamily="2" charset="0"/>
                <a:cs typeface="Open Sans" pitchFamily="2" charset="0"/>
              </a:endParaRPr>
            </a:p>
          </p:txBody>
        </p:sp>
      </p:grpSp>
      <p:cxnSp>
        <p:nvCxnSpPr>
          <p:cNvPr id="27" name="Straight Arrow Connector 26">
            <a:extLst>
              <a:ext uri="{FF2B5EF4-FFF2-40B4-BE49-F238E27FC236}">
                <a16:creationId xmlns:a16="http://schemas.microsoft.com/office/drawing/2014/main" id="{B8E86025-492A-4AD7-961F-84EE4404D292}"/>
              </a:ext>
            </a:extLst>
          </p:cNvPr>
          <p:cNvCxnSpPr/>
          <p:nvPr/>
        </p:nvCxnSpPr>
        <p:spPr>
          <a:xfrm>
            <a:off x="3566612" y="3037908"/>
            <a:ext cx="54645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AF7BEB43-F853-42C6-BA9A-7401D318DE28}"/>
              </a:ext>
            </a:extLst>
          </p:cNvPr>
          <p:cNvCxnSpPr/>
          <p:nvPr/>
        </p:nvCxnSpPr>
        <p:spPr>
          <a:xfrm>
            <a:off x="7716313" y="3037908"/>
            <a:ext cx="54645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 name="Title 2">
            <a:extLst>
              <a:ext uri="{FF2B5EF4-FFF2-40B4-BE49-F238E27FC236}">
                <a16:creationId xmlns:a16="http://schemas.microsoft.com/office/drawing/2014/main" id="{A87F549D-7878-5043-79CB-4DD5A352F6A7}"/>
              </a:ext>
            </a:extLst>
          </p:cNvPr>
          <p:cNvSpPr>
            <a:spLocks noGrp="1"/>
          </p:cNvSpPr>
          <p:nvPr>
            <p:ph type="title"/>
          </p:nvPr>
        </p:nvSpPr>
        <p:spPr/>
        <p:txBody>
          <a:bodyPr/>
          <a:lstStyle/>
          <a:p>
            <a:r>
              <a:rPr lang="es-ES" dirty="0"/>
              <a:t>Aprendizaje de relaciones espaciales: convoluciones </a:t>
            </a:r>
            <a:endParaRPr lang="es-EC" dirty="0"/>
          </a:p>
        </p:txBody>
      </p:sp>
    </p:spTree>
    <p:extLst>
      <p:ext uri="{BB962C8B-B14F-4D97-AF65-F5344CB8AC3E}">
        <p14:creationId xmlns:p14="http://schemas.microsoft.com/office/powerpoint/2010/main" val="10593000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Imagen para la publicación">
            <a:extLst>
              <a:ext uri="{FF2B5EF4-FFF2-40B4-BE49-F238E27FC236}">
                <a16:creationId xmlns:a16="http://schemas.microsoft.com/office/drawing/2014/main" id="{AC6D613B-C2C3-4422-823D-D2E1D2F4E74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212346" y="2034530"/>
            <a:ext cx="5167648" cy="27905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n para la publicación">
            <a:extLst>
              <a:ext uri="{FF2B5EF4-FFF2-40B4-BE49-F238E27FC236}">
                <a16:creationId xmlns:a16="http://schemas.microsoft.com/office/drawing/2014/main" id="{63D95CFF-8F40-4C47-A731-7A3CC72C969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810420" y="2034528"/>
            <a:ext cx="2583824" cy="25838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6C0E1B-E779-228D-625E-D1689BE4464A}"/>
              </a:ext>
            </a:extLst>
          </p:cNvPr>
          <p:cNvSpPr>
            <a:spLocks noGrp="1"/>
          </p:cNvSpPr>
          <p:nvPr>
            <p:ph type="title"/>
          </p:nvPr>
        </p:nvSpPr>
        <p:spPr/>
        <p:txBody>
          <a:bodyPr/>
          <a:lstStyle/>
          <a:p>
            <a:r>
              <a:rPr lang="es-EC" dirty="0"/>
              <a:t>Recordando lo importante: Recurrencia</a:t>
            </a:r>
          </a:p>
        </p:txBody>
      </p:sp>
    </p:spTree>
    <p:extLst>
      <p:ext uri="{BB962C8B-B14F-4D97-AF65-F5344CB8AC3E}">
        <p14:creationId xmlns:p14="http://schemas.microsoft.com/office/powerpoint/2010/main" val="367790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9736996-2596-4999-A359-73A23E0BBB9F}"/>
              </a:ext>
            </a:extLst>
          </p:cNvPr>
          <p:cNvPicPr>
            <a:picLocks noChangeAspect="1"/>
          </p:cNvPicPr>
          <p:nvPr/>
        </p:nvPicPr>
        <p:blipFill>
          <a:blip r:embed="rId2"/>
          <a:stretch>
            <a:fillRect/>
          </a:stretch>
        </p:blipFill>
        <p:spPr>
          <a:xfrm>
            <a:off x="763614" y="1792300"/>
            <a:ext cx="5597946" cy="3274989"/>
          </a:xfrm>
          <a:prstGeom prst="rect">
            <a:avLst/>
          </a:prstGeom>
        </p:spPr>
      </p:pic>
      <p:pic>
        <p:nvPicPr>
          <p:cNvPr id="10242" name="Picture 2" descr="Imagen para la publicación">
            <a:extLst>
              <a:ext uri="{FF2B5EF4-FFF2-40B4-BE49-F238E27FC236}">
                <a16:creationId xmlns:a16="http://schemas.microsoft.com/office/drawing/2014/main" id="{3C2FE5F6-BCA9-4A97-8F5F-064EB7AFA042}"/>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361558" y="2063469"/>
            <a:ext cx="5712190" cy="2484802"/>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F72112B9-5C50-4B6D-BA20-59C18D0DCD14}"/>
              </a:ext>
            </a:extLst>
          </p:cNvPr>
          <p:cNvSpPr txBox="1">
            <a:spLocks/>
          </p:cNvSpPr>
          <p:nvPr/>
        </p:nvSpPr>
        <p:spPr>
          <a:xfrm>
            <a:off x="2204" y="549102"/>
            <a:ext cx="12186005" cy="827834"/>
          </a:xfrm>
          <a:prstGeom prst="rect">
            <a:avLst/>
          </a:prstGeom>
        </p:spPr>
        <p:txBody>
          <a:bodyPr vert="horz" lIns="91395" tIns="45697" rIns="91395" bIns="45697"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14035" fontAlgn="auto">
              <a:spcAft>
                <a:spcPts val="0"/>
              </a:spcAft>
            </a:pPr>
            <a:r>
              <a:rPr lang="es-EC" sz="3600" noProof="0" dirty="0">
                <a:solidFill>
                  <a:prstClr val="black"/>
                </a:solidFill>
                <a:latin typeface="Open Sans" pitchFamily="2" charset="0"/>
                <a:ea typeface="Open Sans" pitchFamily="2" charset="0"/>
                <a:cs typeface="Open Sans" pitchFamily="2" charset="0"/>
              </a:rPr>
              <a:t>Aprender lo que es importante: los Transformers</a:t>
            </a:r>
          </a:p>
        </p:txBody>
      </p:sp>
      <p:sp>
        <p:nvSpPr>
          <p:cNvPr id="2" name="Title 1">
            <a:extLst>
              <a:ext uri="{FF2B5EF4-FFF2-40B4-BE49-F238E27FC236}">
                <a16:creationId xmlns:a16="http://schemas.microsoft.com/office/drawing/2014/main" id="{D705AC2E-08B5-28BF-C6F0-09D6332782B5}"/>
              </a:ext>
            </a:extLst>
          </p:cNvPr>
          <p:cNvSpPr>
            <a:spLocks noGrp="1"/>
          </p:cNvSpPr>
          <p:nvPr>
            <p:ph type="title"/>
          </p:nvPr>
        </p:nvSpPr>
        <p:spPr/>
        <p:txBody>
          <a:bodyPr/>
          <a:lstStyle/>
          <a:p>
            <a:r>
              <a:rPr lang="es-EC" noProof="0" dirty="0"/>
              <a:t>Los </a:t>
            </a:r>
            <a:r>
              <a:rPr lang="es-EC" noProof="0" dirty="0" err="1"/>
              <a:t>transformers</a:t>
            </a:r>
            <a:endParaRPr lang="es-EC" noProof="0" dirty="0"/>
          </a:p>
        </p:txBody>
      </p:sp>
    </p:spTree>
    <p:extLst>
      <p:ext uri="{BB962C8B-B14F-4D97-AF65-F5344CB8AC3E}">
        <p14:creationId xmlns:p14="http://schemas.microsoft.com/office/powerpoint/2010/main" val="10972696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n para la publicación">
            <a:extLst>
              <a:ext uri="{FF2B5EF4-FFF2-40B4-BE49-F238E27FC236}">
                <a16:creationId xmlns:a16="http://schemas.microsoft.com/office/drawing/2014/main" id="{A726C037-8084-4615-9BF7-E7254807B99C}"/>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5376" y="1501931"/>
            <a:ext cx="6854627" cy="38557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7F3F9B-4410-47DC-B80D-44BF40381F72}"/>
              </a:ext>
            </a:extLst>
          </p:cNvPr>
          <p:cNvSpPr txBox="1"/>
          <p:nvPr/>
        </p:nvSpPr>
        <p:spPr>
          <a:xfrm>
            <a:off x="835376" y="5357658"/>
            <a:ext cx="6854627" cy="646013"/>
          </a:xfrm>
          <a:prstGeom prst="rect">
            <a:avLst/>
          </a:prstGeom>
          <a:noFill/>
        </p:spPr>
        <p:txBody>
          <a:bodyPr wrap="square">
            <a:spAutoFit/>
          </a:bodyPr>
          <a:lstStyle/>
          <a:p>
            <a:pPr defTabSz="914035" fontAlgn="auto">
              <a:spcBef>
                <a:spcPts val="0"/>
              </a:spcBef>
              <a:spcAft>
                <a:spcPts val="0"/>
              </a:spcAft>
            </a:pPr>
            <a:r>
              <a:rPr lang="es-EC" sz="1800" noProof="0" dirty="0">
                <a:solidFill>
                  <a:srgbClr val="757575"/>
                </a:solidFill>
                <a:latin typeface="Open Sans" pitchFamily="2" charset="0"/>
                <a:ea typeface="Open Sans" pitchFamily="2" charset="0"/>
                <a:cs typeface="Open Sans" pitchFamily="2" charset="0"/>
              </a:rPr>
              <a:t>Mona Lisa viviente de </a:t>
            </a:r>
            <a:r>
              <a:rPr lang="es-EC" sz="1800" noProof="0" dirty="0" err="1">
                <a:solidFill>
                  <a:prstClr val="black"/>
                </a:solidFill>
                <a:latin typeface="Open Sans" pitchFamily="2" charset="0"/>
                <a:ea typeface="Open Sans" pitchFamily="2" charset="0"/>
                <a:cs typeface="Open Sans" pitchFamily="2" charset="0"/>
                <a:hlinkClick r:id="rId3"/>
              </a:rPr>
              <a:t>Few-Shot</a:t>
            </a:r>
            <a:r>
              <a:rPr lang="es-EC" sz="1800" noProof="0" dirty="0">
                <a:solidFill>
                  <a:prstClr val="black"/>
                </a:solidFill>
                <a:latin typeface="Open Sans" pitchFamily="2" charset="0"/>
                <a:ea typeface="Open Sans" pitchFamily="2" charset="0"/>
                <a:cs typeface="Open Sans" pitchFamily="2" charset="0"/>
                <a:hlinkClick r:id="rId3"/>
              </a:rPr>
              <a:t> Adversarial </a:t>
            </a:r>
            <a:r>
              <a:rPr lang="es-EC" sz="1800" noProof="0" dirty="0" err="1">
                <a:solidFill>
                  <a:prstClr val="black"/>
                </a:solidFill>
                <a:latin typeface="Open Sans" pitchFamily="2" charset="0"/>
                <a:ea typeface="Open Sans" pitchFamily="2" charset="0"/>
                <a:cs typeface="Open Sans" pitchFamily="2" charset="0"/>
                <a:hlinkClick r:id="rId3"/>
              </a:rPr>
              <a:t>Learning</a:t>
            </a:r>
            <a:r>
              <a:rPr lang="es-EC" sz="1800" noProof="0" dirty="0">
                <a:solidFill>
                  <a:prstClr val="black"/>
                </a:solidFill>
                <a:latin typeface="Open Sans" pitchFamily="2" charset="0"/>
                <a:ea typeface="Open Sans" pitchFamily="2" charset="0"/>
                <a:cs typeface="Open Sans" pitchFamily="2" charset="0"/>
                <a:hlinkClick r:id="rId3"/>
              </a:rPr>
              <a:t> </a:t>
            </a:r>
            <a:r>
              <a:rPr lang="es-EC" sz="1800" noProof="0" dirty="0" err="1">
                <a:solidFill>
                  <a:prstClr val="black"/>
                </a:solidFill>
                <a:latin typeface="Open Sans" pitchFamily="2" charset="0"/>
                <a:ea typeface="Open Sans" pitchFamily="2" charset="0"/>
                <a:cs typeface="Open Sans" pitchFamily="2" charset="0"/>
                <a:hlinkClick r:id="rId3"/>
              </a:rPr>
              <a:t>of</a:t>
            </a:r>
            <a:r>
              <a:rPr lang="es-EC" sz="1800" noProof="0" dirty="0">
                <a:solidFill>
                  <a:prstClr val="black"/>
                </a:solidFill>
                <a:latin typeface="Open Sans" pitchFamily="2" charset="0"/>
                <a:ea typeface="Open Sans" pitchFamily="2" charset="0"/>
                <a:cs typeface="Open Sans" pitchFamily="2" charset="0"/>
                <a:hlinkClick r:id="rId3"/>
              </a:rPr>
              <a:t> </a:t>
            </a:r>
            <a:r>
              <a:rPr lang="es-EC" sz="1800" noProof="0" dirty="0" err="1">
                <a:solidFill>
                  <a:prstClr val="black"/>
                </a:solidFill>
                <a:latin typeface="Open Sans" pitchFamily="2" charset="0"/>
                <a:ea typeface="Open Sans" pitchFamily="2" charset="0"/>
                <a:cs typeface="Open Sans" pitchFamily="2" charset="0"/>
                <a:hlinkClick r:id="rId3"/>
              </a:rPr>
              <a:t>Realistic</a:t>
            </a:r>
            <a:r>
              <a:rPr lang="es-EC" sz="1800" noProof="0" dirty="0">
                <a:solidFill>
                  <a:prstClr val="black"/>
                </a:solidFill>
                <a:latin typeface="Open Sans" pitchFamily="2" charset="0"/>
                <a:ea typeface="Open Sans" pitchFamily="2" charset="0"/>
                <a:cs typeface="Open Sans" pitchFamily="2" charset="0"/>
                <a:hlinkClick r:id="rId3"/>
              </a:rPr>
              <a:t> Neural </a:t>
            </a:r>
            <a:r>
              <a:rPr lang="es-EC" sz="1800" noProof="0" dirty="0" err="1">
                <a:solidFill>
                  <a:prstClr val="black"/>
                </a:solidFill>
                <a:latin typeface="Open Sans" pitchFamily="2" charset="0"/>
                <a:ea typeface="Open Sans" pitchFamily="2" charset="0"/>
                <a:cs typeface="Open Sans" pitchFamily="2" charset="0"/>
                <a:hlinkClick r:id="rId3"/>
              </a:rPr>
              <a:t>Talking</a:t>
            </a:r>
            <a:r>
              <a:rPr lang="es-EC" sz="1800" noProof="0" dirty="0">
                <a:solidFill>
                  <a:prstClr val="black"/>
                </a:solidFill>
                <a:latin typeface="Open Sans" pitchFamily="2" charset="0"/>
                <a:ea typeface="Open Sans" pitchFamily="2" charset="0"/>
                <a:cs typeface="Open Sans" pitchFamily="2" charset="0"/>
                <a:hlinkClick r:id="rId3"/>
              </a:rPr>
              <a:t> Head</a:t>
            </a:r>
            <a:endParaRPr lang="es-EC" sz="1800" noProof="0" dirty="0">
              <a:solidFill>
                <a:prstClr val="black"/>
              </a:solidFill>
              <a:latin typeface="Open Sans" pitchFamily="2" charset="0"/>
              <a:ea typeface="Open Sans" pitchFamily="2" charset="0"/>
              <a:cs typeface="Open Sans" pitchFamily="2" charset="0"/>
            </a:endParaRPr>
          </a:p>
        </p:txBody>
      </p:sp>
      <p:pic>
        <p:nvPicPr>
          <p:cNvPr id="5" name="Picture 4">
            <a:extLst>
              <a:ext uri="{FF2B5EF4-FFF2-40B4-BE49-F238E27FC236}">
                <a16:creationId xmlns:a16="http://schemas.microsoft.com/office/drawing/2014/main" id="{CC009D16-B4EE-4767-9B88-B95A4EE36135}"/>
              </a:ext>
            </a:extLst>
          </p:cNvPr>
          <p:cNvPicPr>
            <a:picLocks noChangeAspect="1"/>
          </p:cNvPicPr>
          <p:nvPr/>
        </p:nvPicPr>
        <p:blipFill rotWithShape="1">
          <a:blip r:embed="rId4"/>
          <a:srcRect r="49861"/>
          <a:stretch/>
        </p:blipFill>
        <p:spPr>
          <a:xfrm>
            <a:off x="8382066" y="1501930"/>
            <a:ext cx="3084582" cy="1831228"/>
          </a:xfrm>
          <a:prstGeom prst="rect">
            <a:avLst/>
          </a:prstGeom>
        </p:spPr>
      </p:pic>
      <p:pic>
        <p:nvPicPr>
          <p:cNvPr id="8" name="Picture 7">
            <a:extLst>
              <a:ext uri="{FF2B5EF4-FFF2-40B4-BE49-F238E27FC236}">
                <a16:creationId xmlns:a16="http://schemas.microsoft.com/office/drawing/2014/main" id="{91254443-61AE-4634-AC7B-9E502504679F}"/>
              </a:ext>
            </a:extLst>
          </p:cNvPr>
          <p:cNvPicPr>
            <a:picLocks noChangeAspect="1"/>
          </p:cNvPicPr>
          <p:nvPr/>
        </p:nvPicPr>
        <p:blipFill rotWithShape="1">
          <a:blip r:embed="rId4"/>
          <a:srcRect l="50139"/>
          <a:stretch/>
        </p:blipFill>
        <p:spPr>
          <a:xfrm>
            <a:off x="8382067" y="3526430"/>
            <a:ext cx="3067520" cy="1831228"/>
          </a:xfrm>
          <a:prstGeom prst="rect">
            <a:avLst/>
          </a:prstGeom>
        </p:spPr>
      </p:pic>
      <p:sp>
        <p:nvSpPr>
          <p:cNvPr id="2" name="Title 1">
            <a:extLst>
              <a:ext uri="{FF2B5EF4-FFF2-40B4-BE49-F238E27FC236}">
                <a16:creationId xmlns:a16="http://schemas.microsoft.com/office/drawing/2014/main" id="{02CBAD3A-8264-EC6D-EE6D-33630E59E06A}"/>
              </a:ext>
            </a:extLst>
          </p:cNvPr>
          <p:cNvSpPr>
            <a:spLocks noGrp="1"/>
          </p:cNvSpPr>
          <p:nvPr>
            <p:ph type="title"/>
          </p:nvPr>
        </p:nvSpPr>
        <p:spPr/>
        <p:txBody>
          <a:bodyPr/>
          <a:lstStyle/>
          <a:p>
            <a:r>
              <a:rPr lang="es-EC" noProof="0" dirty="0"/>
              <a:t>Aprender a crear: </a:t>
            </a:r>
            <a:r>
              <a:rPr lang="es-EC" noProof="0" dirty="0" err="1"/>
              <a:t>GANs</a:t>
            </a:r>
            <a:endParaRPr lang="es-EC" noProof="0" dirty="0"/>
          </a:p>
        </p:txBody>
      </p:sp>
    </p:spTree>
    <p:extLst>
      <p:ext uri="{BB962C8B-B14F-4D97-AF65-F5344CB8AC3E}">
        <p14:creationId xmlns:p14="http://schemas.microsoft.com/office/powerpoint/2010/main" val="34180504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magen para la publicación">
            <a:extLst>
              <a:ext uri="{FF2B5EF4-FFF2-40B4-BE49-F238E27FC236}">
                <a16:creationId xmlns:a16="http://schemas.microsoft.com/office/drawing/2014/main" id="{2E2D21D5-E2BE-4BA3-8C37-BDDF157BA03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93310" y="1175863"/>
            <a:ext cx="3831685" cy="45078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8553B99-2382-4884-8966-2303ABA4ED18}"/>
              </a:ext>
            </a:extLst>
          </p:cNvPr>
          <p:cNvSpPr txBox="1"/>
          <p:nvPr/>
        </p:nvSpPr>
        <p:spPr>
          <a:xfrm>
            <a:off x="193310" y="5913199"/>
            <a:ext cx="3831685" cy="830997"/>
          </a:xfrm>
          <a:prstGeom prst="rect">
            <a:avLst/>
          </a:prstGeom>
          <a:noFill/>
        </p:spPr>
        <p:txBody>
          <a:bodyPr wrap="square">
            <a:spAutoFit/>
          </a:bodyPr>
          <a:lstStyle/>
          <a:p>
            <a:pPr algn="ctr" defTabSz="914035" fontAlgn="auto">
              <a:spcBef>
                <a:spcPts val="0"/>
              </a:spcBef>
              <a:spcAft>
                <a:spcPts val="0"/>
              </a:spcAft>
            </a:pPr>
            <a:r>
              <a:rPr lang="es-EC" sz="1600" noProof="0" dirty="0">
                <a:solidFill>
                  <a:prstClr val="black"/>
                </a:solidFill>
                <a:latin typeface="Open Sans" pitchFamily="2" charset="0"/>
                <a:ea typeface="Open Sans" pitchFamily="2" charset="0"/>
                <a:cs typeface="Open Sans" pitchFamily="2" charset="0"/>
                <a:hlinkClick r:id="rId5"/>
              </a:rPr>
              <a:t>Control a nivel humano mediante aprendizaje profundo por refuerzo, 2015</a:t>
            </a:r>
            <a:endParaRPr lang="es-EC" sz="1600" noProof="0" dirty="0">
              <a:solidFill>
                <a:prstClr val="black"/>
              </a:solidFill>
              <a:latin typeface="Open Sans" pitchFamily="2" charset="0"/>
              <a:ea typeface="Open Sans" pitchFamily="2" charset="0"/>
              <a:cs typeface="Open Sans" pitchFamily="2" charset="0"/>
            </a:endParaRPr>
          </a:p>
        </p:txBody>
      </p:sp>
      <p:pic>
        <p:nvPicPr>
          <p:cNvPr id="14" name="i7mibxli8cb41">
            <a:hlinkClick r:id="" action="ppaction://media"/>
            <a:extLst>
              <a:ext uri="{FF2B5EF4-FFF2-40B4-BE49-F238E27FC236}">
                <a16:creationId xmlns:a16="http://schemas.microsoft.com/office/drawing/2014/main" id="{9DD0AB29-4696-4444-82A9-C1DFAD57442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177249" y="1175863"/>
            <a:ext cx="8010961" cy="4507863"/>
          </a:xfrm>
          <a:prstGeom prst="rect">
            <a:avLst/>
          </a:prstGeom>
        </p:spPr>
      </p:pic>
      <p:sp>
        <p:nvSpPr>
          <p:cNvPr id="15" name="TextBox 14">
            <a:extLst>
              <a:ext uri="{FF2B5EF4-FFF2-40B4-BE49-F238E27FC236}">
                <a16:creationId xmlns:a16="http://schemas.microsoft.com/office/drawing/2014/main" id="{B72D025C-3088-4736-A172-E225E8E32223}"/>
              </a:ext>
            </a:extLst>
          </p:cNvPr>
          <p:cNvSpPr txBox="1"/>
          <p:nvPr/>
        </p:nvSpPr>
        <p:spPr>
          <a:xfrm>
            <a:off x="4177247" y="5913198"/>
            <a:ext cx="8010960" cy="584488"/>
          </a:xfrm>
          <a:prstGeom prst="rect">
            <a:avLst/>
          </a:prstGeom>
          <a:noFill/>
        </p:spPr>
        <p:txBody>
          <a:bodyPr wrap="square">
            <a:spAutoFit/>
          </a:bodyPr>
          <a:lstStyle/>
          <a:p>
            <a:pPr algn="ctr" defTabSz="914035">
              <a:spcBef>
                <a:spcPts val="0"/>
              </a:spcBef>
              <a:spcAft>
                <a:spcPts val="0"/>
              </a:spcAft>
            </a:pPr>
            <a:r>
              <a:rPr lang="es-EC" sz="1600" noProof="0" dirty="0">
                <a:solidFill>
                  <a:prstClr val="black"/>
                </a:solidFill>
                <a:latin typeface="Open Sans" pitchFamily="2" charset="0"/>
                <a:ea typeface="Open Sans" pitchFamily="2" charset="0"/>
                <a:cs typeface="Open Sans" pitchFamily="2" charset="0"/>
                <a:hlinkClick r:id="rId7"/>
              </a:rPr>
              <a:t>Uso emergente de herramientas a partir de</a:t>
            </a:r>
            <a:br>
              <a:rPr lang="es-EC" sz="1600" noProof="0" dirty="0">
                <a:solidFill>
                  <a:prstClr val="black"/>
                </a:solidFill>
                <a:latin typeface="Open Sans" pitchFamily="2" charset="0"/>
                <a:ea typeface="Open Sans" pitchFamily="2" charset="0"/>
                <a:cs typeface="Open Sans" pitchFamily="2" charset="0"/>
                <a:hlinkClick r:id="rId7"/>
              </a:rPr>
            </a:br>
            <a:r>
              <a:rPr lang="es-EC" sz="1600" noProof="0" dirty="0">
                <a:solidFill>
                  <a:prstClr val="black"/>
                </a:solidFill>
                <a:latin typeface="Open Sans" pitchFamily="2" charset="0"/>
                <a:ea typeface="Open Sans" pitchFamily="2" charset="0"/>
                <a:cs typeface="Open Sans" pitchFamily="2" charset="0"/>
                <a:hlinkClick r:id="rId7"/>
              </a:rPr>
              <a:t>la interacción </a:t>
            </a:r>
            <a:r>
              <a:rPr lang="es-EC" sz="1600" noProof="0" dirty="0" err="1">
                <a:solidFill>
                  <a:prstClr val="black"/>
                </a:solidFill>
                <a:latin typeface="Open Sans" pitchFamily="2" charset="0"/>
                <a:ea typeface="Open Sans" pitchFamily="2" charset="0"/>
                <a:cs typeface="Open Sans" pitchFamily="2" charset="0"/>
                <a:hlinkClick r:id="rId7"/>
              </a:rPr>
              <a:t>multiagente</a:t>
            </a:r>
            <a:r>
              <a:rPr lang="es-EC" sz="1600" noProof="0" dirty="0">
                <a:solidFill>
                  <a:prstClr val="black"/>
                </a:solidFill>
                <a:latin typeface="Open Sans" pitchFamily="2" charset="0"/>
                <a:ea typeface="Open Sans" pitchFamily="2" charset="0"/>
                <a:cs typeface="Open Sans" pitchFamily="2" charset="0"/>
                <a:hlinkClick r:id="rId7"/>
              </a:rPr>
              <a:t>, 2017</a:t>
            </a:r>
            <a:endParaRPr lang="es-EC" sz="1600" noProof="0" dirty="0">
              <a:solidFill>
                <a:prstClr val="black"/>
              </a:solidFill>
              <a:latin typeface="Open Sans" pitchFamily="2" charset="0"/>
              <a:ea typeface="Open Sans" pitchFamily="2" charset="0"/>
              <a:cs typeface="Open Sans" pitchFamily="2" charset="0"/>
            </a:endParaRPr>
          </a:p>
        </p:txBody>
      </p:sp>
      <p:sp>
        <p:nvSpPr>
          <p:cNvPr id="2" name="Title 1">
            <a:extLst>
              <a:ext uri="{FF2B5EF4-FFF2-40B4-BE49-F238E27FC236}">
                <a16:creationId xmlns:a16="http://schemas.microsoft.com/office/drawing/2014/main" id="{5798745F-7ECE-DBCC-7378-C8A59C5795A4}"/>
              </a:ext>
            </a:extLst>
          </p:cNvPr>
          <p:cNvSpPr>
            <a:spLocks noGrp="1"/>
          </p:cNvSpPr>
          <p:nvPr>
            <p:ph type="title"/>
          </p:nvPr>
        </p:nvSpPr>
        <p:spPr/>
        <p:txBody>
          <a:bodyPr/>
          <a:lstStyle/>
          <a:p>
            <a:r>
              <a:rPr lang="es-ES" noProof="0" dirty="0"/>
              <a:t>Aprender a través de la experiencia: </a:t>
            </a:r>
            <a:endParaRPr lang="es-EC" noProof="0" dirty="0"/>
          </a:p>
        </p:txBody>
      </p:sp>
    </p:spTree>
    <p:extLst>
      <p:ext uri="{BB962C8B-B14F-4D97-AF65-F5344CB8AC3E}">
        <p14:creationId xmlns:p14="http://schemas.microsoft.com/office/powerpoint/2010/main" val="209164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4"/>
          <p:cNvPicPr/>
          <p:nvPr/>
        </p:nvPicPr>
        <p:blipFill>
          <a:blip r:embed="rId2" cstate="print"/>
          <a:stretch>
            <a:fillRect/>
          </a:stretch>
        </p:blipFill>
        <p:spPr>
          <a:xfrm>
            <a:off x="10029271" y="482245"/>
            <a:ext cx="195988" cy="230286"/>
          </a:xfrm>
          <a:prstGeom prst="rect">
            <a:avLst/>
          </a:prstGeom>
        </p:spPr>
      </p:pic>
      <p:sp>
        <p:nvSpPr>
          <p:cNvPr id="83" name="Title 82">
            <a:extLst>
              <a:ext uri="{FF2B5EF4-FFF2-40B4-BE49-F238E27FC236}">
                <a16:creationId xmlns:a16="http://schemas.microsoft.com/office/drawing/2014/main" id="{411FD0C9-8AA1-5BB8-3B2A-E32893A4DCE9}"/>
              </a:ext>
            </a:extLst>
          </p:cNvPr>
          <p:cNvSpPr>
            <a:spLocks noGrp="1"/>
          </p:cNvSpPr>
          <p:nvPr>
            <p:ph type="title"/>
          </p:nvPr>
        </p:nvSpPr>
        <p:spPr/>
        <p:txBody>
          <a:bodyPr/>
          <a:lstStyle/>
          <a:p>
            <a:r>
              <a:rPr lang="es-EC"/>
              <a:t>Pipeline de Aprendizaje Automático</a:t>
            </a:r>
            <a:endParaRPr lang="es-EC" dirty="0"/>
          </a:p>
        </p:txBody>
      </p:sp>
      <p:grpSp>
        <p:nvGrpSpPr>
          <p:cNvPr id="7" name="object 7"/>
          <p:cNvGrpSpPr/>
          <p:nvPr/>
        </p:nvGrpSpPr>
        <p:grpSpPr>
          <a:xfrm>
            <a:off x="9131303" y="1862588"/>
            <a:ext cx="2925911" cy="1852653"/>
            <a:chOff x="9133591" y="2743200"/>
            <a:chExt cx="2927350" cy="1853564"/>
          </a:xfrm>
        </p:grpSpPr>
        <p:pic>
          <p:nvPicPr>
            <p:cNvPr id="8" name="object 8"/>
            <p:cNvPicPr/>
            <p:nvPr/>
          </p:nvPicPr>
          <p:blipFill>
            <a:blip r:embed="rId3" cstate="print"/>
            <a:stretch>
              <a:fillRect/>
            </a:stretch>
          </p:blipFill>
          <p:spPr>
            <a:xfrm>
              <a:off x="10204704" y="2743200"/>
              <a:ext cx="1856231" cy="1853183"/>
            </a:xfrm>
            <a:prstGeom prst="rect">
              <a:avLst/>
            </a:prstGeom>
          </p:spPr>
        </p:pic>
        <p:pic>
          <p:nvPicPr>
            <p:cNvPr id="9" name="object 9"/>
            <p:cNvPicPr/>
            <p:nvPr/>
          </p:nvPicPr>
          <p:blipFill>
            <a:blip r:embed="rId4" cstate="print"/>
            <a:stretch>
              <a:fillRect/>
            </a:stretch>
          </p:blipFill>
          <p:spPr>
            <a:xfrm>
              <a:off x="9133591" y="2743303"/>
              <a:ext cx="1379333" cy="1029520"/>
            </a:xfrm>
            <a:prstGeom prst="rect">
              <a:avLst/>
            </a:prstGeom>
          </p:spPr>
        </p:pic>
      </p:grpSp>
      <p:grpSp>
        <p:nvGrpSpPr>
          <p:cNvPr id="10" name="object 10"/>
          <p:cNvGrpSpPr/>
          <p:nvPr/>
        </p:nvGrpSpPr>
        <p:grpSpPr>
          <a:xfrm>
            <a:off x="4477304" y="1955394"/>
            <a:ext cx="1212253" cy="868253"/>
            <a:chOff x="4477301" y="2836051"/>
            <a:chExt cx="1212850" cy="868680"/>
          </a:xfrm>
        </p:grpSpPr>
        <p:pic>
          <p:nvPicPr>
            <p:cNvPr id="11" name="object 11"/>
            <p:cNvPicPr/>
            <p:nvPr/>
          </p:nvPicPr>
          <p:blipFill>
            <a:blip r:embed="rId5" cstate="print"/>
            <a:stretch>
              <a:fillRect/>
            </a:stretch>
          </p:blipFill>
          <p:spPr>
            <a:xfrm>
              <a:off x="4477301" y="3135555"/>
              <a:ext cx="214058" cy="214058"/>
            </a:xfrm>
            <a:prstGeom prst="rect">
              <a:avLst/>
            </a:prstGeom>
          </p:spPr>
        </p:pic>
        <p:pic>
          <p:nvPicPr>
            <p:cNvPr id="12" name="object 12"/>
            <p:cNvPicPr/>
            <p:nvPr/>
          </p:nvPicPr>
          <p:blipFill>
            <a:blip r:embed="rId5" cstate="print"/>
            <a:stretch>
              <a:fillRect/>
            </a:stretch>
          </p:blipFill>
          <p:spPr>
            <a:xfrm>
              <a:off x="4477301" y="2836051"/>
              <a:ext cx="214058" cy="214058"/>
            </a:xfrm>
            <a:prstGeom prst="rect">
              <a:avLst/>
            </a:prstGeom>
          </p:spPr>
        </p:pic>
        <p:sp>
          <p:nvSpPr>
            <p:cNvPr id="13" name="object 13"/>
            <p:cNvSpPr/>
            <p:nvPr/>
          </p:nvSpPr>
          <p:spPr>
            <a:xfrm>
              <a:off x="4685009" y="2943080"/>
              <a:ext cx="293370" cy="299720"/>
            </a:xfrm>
            <a:custGeom>
              <a:avLst/>
              <a:gdLst/>
              <a:ahLst/>
              <a:cxnLst/>
              <a:rect l="l" t="t" r="r" b="b"/>
              <a:pathLst>
                <a:path w="293370" h="299719">
                  <a:moveTo>
                    <a:pt x="0" y="299504"/>
                  </a:moveTo>
                  <a:lnTo>
                    <a:pt x="292919" y="0"/>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4" name="object 14"/>
            <p:cNvSpPr/>
            <p:nvPr/>
          </p:nvSpPr>
          <p:spPr>
            <a:xfrm>
              <a:off x="4685009" y="2943080"/>
              <a:ext cx="293370" cy="0"/>
            </a:xfrm>
            <a:custGeom>
              <a:avLst/>
              <a:gdLst/>
              <a:ahLst/>
              <a:cxnLst/>
              <a:rect l="l" t="t" r="r" b="b"/>
              <a:pathLst>
                <a:path w="293370">
                  <a:moveTo>
                    <a:pt x="292919" y="1"/>
                  </a:moveTo>
                  <a:lnTo>
                    <a:pt x="0" y="0"/>
                  </a:lnTo>
                </a:path>
              </a:pathLst>
            </a:custGeom>
            <a:solidFill>
              <a:srgbClr val="FFFFFF"/>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5" name="object 15"/>
            <p:cNvSpPr/>
            <p:nvPr/>
          </p:nvSpPr>
          <p:spPr>
            <a:xfrm>
              <a:off x="4685009" y="2943080"/>
              <a:ext cx="293370" cy="0"/>
            </a:xfrm>
            <a:custGeom>
              <a:avLst/>
              <a:gdLst/>
              <a:ahLst/>
              <a:cxnLst/>
              <a:rect l="l" t="t" r="r" b="b"/>
              <a:pathLst>
                <a:path w="293370">
                  <a:moveTo>
                    <a:pt x="0" y="0"/>
                  </a:moveTo>
                  <a:lnTo>
                    <a:pt x="292919" y="1"/>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pic>
          <p:nvPicPr>
            <p:cNvPr id="16" name="object 16"/>
            <p:cNvPicPr/>
            <p:nvPr/>
          </p:nvPicPr>
          <p:blipFill>
            <a:blip r:embed="rId6" cstate="print"/>
            <a:stretch>
              <a:fillRect/>
            </a:stretch>
          </p:blipFill>
          <p:spPr>
            <a:xfrm>
              <a:off x="4972979" y="3136401"/>
              <a:ext cx="214058" cy="214058"/>
            </a:xfrm>
            <a:prstGeom prst="rect">
              <a:avLst/>
            </a:prstGeom>
          </p:spPr>
        </p:pic>
        <p:pic>
          <p:nvPicPr>
            <p:cNvPr id="17" name="object 17"/>
            <p:cNvPicPr/>
            <p:nvPr/>
          </p:nvPicPr>
          <p:blipFill>
            <a:blip r:embed="rId6" cstate="print"/>
            <a:stretch>
              <a:fillRect/>
            </a:stretch>
          </p:blipFill>
          <p:spPr>
            <a:xfrm>
              <a:off x="4971580" y="2836051"/>
              <a:ext cx="214058" cy="214058"/>
            </a:xfrm>
            <a:prstGeom prst="rect">
              <a:avLst/>
            </a:prstGeom>
          </p:spPr>
        </p:pic>
        <p:pic>
          <p:nvPicPr>
            <p:cNvPr id="18" name="object 18"/>
            <p:cNvPicPr/>
            <p:nvPr/>
          </p:nvPicPr>
          <p:blipFill>
            <a:blip r:embed="rId5" cstate="print"/>
            <a:stretch>
              <a:fillRect/>
            </a:stretch>
          </p:blipFill>
          <p:spPr>
            <a:xfrm>
              <a:off x="4477301" y="3489383"/>
              <a:ext cx="214058" cy="214058"/>
            </a:xfrm>
            <a:prstGeom prst="rect">
              <a:avLst/>
            </a:prstGeom>
          </p:spPr>
        </p:pic>
        <p:pic>
          <p:nvPicPr>
            <p:cNvPr id="19" name="object 19"/>
            <p:cNvPicPr/>
            <p:nvPr/>
          </p:nvPicPr>
          <p:blipFill>
            <a:blip r:embed="rId6" cstate="print"/>
            <a:stretch>
              <a:fillRect/>
            </a:stretch>
          </p:blipFill>
          <p:spPr>
            <a:xfrm>
              <a:off x="4972979" y="3490229"/>
              <a:ext cx="214058" cy="214058"/>
            </a:xfrm>
            <a:prstGeom prst="rect">
              <a:avLst/>
            </a:prstGeom>
          </p:spPr>
        </p:pic>
        <p:sp>
          <p:nvSpPr>
            <p:cNvPr id="20" name="object 20"/>
            <p:cNvSpPr/>
            <p:nvPr/>
          </p:nvSpPr>
          <p:spPr>
            <a:xfrm>
              <a:off x="4685009" y="2943080"/>
              <a:ext cx="293370" cy="653415"/>
            </a:xfrm>
            <a:custGeom>
              <a:avLst/>
              <a:gdLst/>
              <a:ahLst/>
              <a:cxnLst/>
              <a:rect l="l" t="t" r="r" b="b"/>
              <a:pathLst>
                <a:path w="293370" h="653414">
                  <a:moveTo>
                    <a:pt x="0" y="653332"/>
                  </a:moveTo>
                  <a:lnTo>
                    <a:pt x="2929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1" name="object 21"/>
            <p:cNvSpPr/>
            <p:nvPr/>
          </p:nvSpPr>
          <p:spPr>
            <a:xfrm>
              <a:off x="4685009" y="2943081"/>
              <a:ext cx="294640" cy="300355"/>
            </a:xfrm>
            <a:custGeom>
              <a:avLst/>
              <a:gdLst/>
              <a:ahLst/>
              <a:cxnLst/>
              <a:rect l="l" t="t" r="r" b="b"/>
              <a:pathLst>
                <a:path w="294639" h="300355">
                  <a:moveTo>
                    <a:pt x="0" y="0"/>
                  </a:moveTo>
                  <a:lnTo>
                    <a:pt x="294319" y="300349"/>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p:cNvSpPr/>
            <p:nvPr/>
          </p:nvSpPr>
          <p:spPr>
            <a:xfrm>
              <a:off x="4685009" y="3242585"/>
              <a:ext cx="294640" cy="1270"/>
            </a:xfrm>
            <a:custGeom>
              <a:avLst/>
              <a:gdLst/>
              <a:ahLst/>
              <a:cxnLst/>
              <a:rect l="l" t="t" r="r" b="b"/>
              <a:pathLst>
                <a:path w="294639" h="1269">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p:cNvSpPr/>
            <p:nvPr/>
          </p:nvSpPr>
          <p:spPr>
            <a:xfrm>
              <a:off x="4685009" y="3243429"/>
              <a:ext cx="294640" cy="353060"/>
            </a:xfrm>
            <a:custGeom>
              <a:avLst/>
              <a:gdLst/>
              <a:ahLst/>
              <a:cxnLst/>
              <a:rect l="l" t="t" r="r" b="b"/>
              <a:pathLst>
                <a:path w="294639" h="353060">
                  <a:moveTo>
                    <a:pt x="0" y="352984"/>
                  </a:moveTo>
                  <a:lnTo>
                    <a:pt x="2943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4" name="object 24"/>
            <p:cNvSpPr/>
            <p:nvPr/>
          </p:nvSpPr>
          <p:spPr>
            <a:xfrm>
              <a:off x="4685009" y="3242585"/>
              <a:ext cx="294640" cy="354965"/>
            </a:xfrm>
            <a:custGeom>
              <a:avLst/>
              <a:gdLst/>
              <a:ahLst/>
              <a:cxnLst/>
              <a:rect l="l" t="t" r="r" b="b"/>
              <a:pathLst>
                <a:path w="294639" h="354964">
                  <a:moveTo>
                    <a:pt x="0" y="0"/>
                  </a:moveTo>
                  <a:lnTo>
                    <a:pt x="294319" y="35467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5" name="object 25"/>
            <p:cNvSpPr/>
            <p:nvPr/>
          </p:nvSpPr>
          <p:spPr>
            <a:xfrm>
              <a:off x="4685009" y="3596412"/>
              <a:ext cx="294640" cy="1270"/>
            </a:xfrm>
            <a:custGeom>
              <a:avLst/>
              <a:gdLst/>
              <a:ahLst/>
              <a:cxnLst/>
              <a:rect l="l" t="t" r="r" b="b"/>
              <a:pathLst>
                <a:path w="294639" h="1270">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6" name="object 26"/>
            <p:cNvSpPr/>
            <p:nvPr/>
          </p:nvSpPr>
          <p:spPr>
            <a:xfrm>
              <a:off x="4685009" y="2943081"/>
              <a:ext cx="294640" cy="654685"/>
            </a:xfrm>
            <a:custGeom>
              <a:avLst/>
              <a:gdLst/>
              <a:ahLst/>
              <a:cxnLst/>
              <a:rect l="l" t="t" r="r" b="b"/>
              <a:pathLst>
                <a:path w="294639" h="654685">
                  <a:moveTo>
                    <a:pt x="0" y="0"/>
                  </a:moveTo>
                  <a:lnTo>
                    <a:pt x="294319" y="654178"/>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7" name="object 27"/>
            <p:cNvSpPr/>
            <p:nvPr/>
          </p:nvSpPr>
          <p:spPr>
            <a:xfrm>
              <a:off x="5187660" y="2943080"/>
              <a:ext cx="293370" cy="299720"/>
            </a:xfrm>
            <a:custGeom>
              <a:avLst/>
              <a:gdLst/>
              <a:ahLst/>
              <a:cxnLst/>
              <a:rect l="l" t="t" r="r" b="b"/>
              <a:pathLst>
                <a:path w="293370" h="299719">
                  <a:moveTo>
                    <a:pt x="0" y="299504"/>
                  </a:moveTo>
                  <a:lnTo>
                    <a:pt x="292919" y="0"/>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28" name="object 28"/>
            <p:cNvSpPr/>
            <p:nvPr/>
          </p:nvSpPr>
          <p:spPr>
            <a:xfrm>
              <a:off x="5187660" y="2943080"/>
              <a:ext cx="293370" cy="0"/>
            </a:xfrm>
            <a:custGeom>
              <a:avLst/>
              <a:gdLst/>
              <a:ahLst/>
              <a:cxnLst/>
              <a:rect l="l" t="t" r="r" b="b"/>
              <a:pathLst>
                <a:path w="293370">
                  <a:moveTo>
                    <a:pt x="0" y="0"/>
                  </a:moveTo>
                  <a:lnTo>
                    <a:pt x="292919" y="1"/>
                  </a:lnTo>
                </a:path>
              </a:pathLst>
            </a:custGeom>
            <a:ln w="190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pic>
          <p:nvPicPr>
            <p:cNvPr id="29" name="object 29"/>
            <p:cNvPicPr/>
            <p:nvPr/>
          </p:nvPicPr>
          <p:blipFill>
            <a:blip r:embed="rId7" cstate="print"/>
            <a:stretch>
              <a:fillRect/>
            </a:stretch>
          </p:blipFill>
          <p:spPr>
            <a:xfrm>
              <a:off x="5475630" y="3136401"/>
              <a:ext cx="214058" cy="214058"/>
            </a:xfrm>
            <a:prstGeom prst="rect">
              <a:avLst/>
            </a:prstGeom>
          </p:spPr>
        </p:pic>
        <p:pic>
          <p:nvPicPr>
            <p:cNvPr id="30" name="object 30"/>
            <p:cNvPicPr/>
            <p:nvPr/>
          </p:nvPicPr>
          <p:blipFill>
            <a:blip r:embed="rId7" cstate="print"/>
            <a:stretch>
              <a:fillRect/>
            </a:stretch>
          </p:blipFill>
          <p:spPr>
            <a:xfrm>
              <a:off x="5474229" y="2836051"/>
              <a:ext cx="214058" cy="214058"/>
            </a:xfrm>
            <a:prstGeom prst="rect">
              <a:avLst/>
            </a:prstGeom>
          </p:spPr>
        </p:pic>
        <p:pic>
          <p:nvPicPr>
            <p:cNvPr id="31" name="object 31"/>
            <p:cNvPicPr/>
            <p:nvPr/>
          </p:nvPicPr>
          <p:blipFill>
            <a:blip r:embed="rId7" cstate="print"/>
            <a:stretch>
              <a:fillRect/>
            </a:stretch>
          </p:blipFill>
          <p:spPr>
            <a:xfrm>
              <a:off x="5475630" y="3490229"/>
              <a:ext cx="214058" cy="214058"/>
            </a:xfrm>
            <a:prstGeom prst="rect">
              <a:avLst/>
            </a:prstGeom>
          </p:spPr>
        </p:pic>
        <p:sp>
          <p:nvSpPr>
            <p:cNvPr id="32" name="object 32"/>
            <p:cNvSpPr/>
            <p:nvPr/>
          </p:nvSpPr>
          <p:spPr>
            <a:xfrm>
              <a:off x="5187660" y="2943080"/>
              <a:ext cx="293370" cy="653415"/>
            </a:xfrm>
            <a:custGeom>
              <a:avLst/>
              <a:gdLst/>
              <a:ahLst/>
              <a:cxnLst/>
              <a:rect l="l" t="t" r="r" b="b"/>
              <a:pathLst>
                <a:path w="293370" h="653414">
                  <a:moveTo>
                    <a:pt x="0" y="653332"/>
                  </a:moveTo>
                  <a:lnTo>
                    <a:pt x="2929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3" name="object 33"/>
            <p:cNvSpPr/>
            <p:nvPr/>
          </p:nvSpPr>
          <p:spPr>
            <a:xfrm>
              <a:off x="5187660" y="2943081"/>
              <a:ext cx="294640" cy="300355"/>
            </a:xfrm>
            <a:custGeom>
              <a:avLst/>
              <a:gdLst/>
              <a:ahLst/>
              <a:cxnLst/>
              <a:rect l="l" t="t" r="r" b="b"/>
              <a:pathLst>
                <a:path w="294639" h="300355">
                  <a:moveTo>
                    <a:pt x="0" y="0"/>
                  </a:moveTo>
                  <a:lnTo>
                    <a:pt x="294319" y="300349"/>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34"/>
            <p:cNvSpPr/>
            <p:nvPr/>
          </p:nvSpPr>
          <p:spPr>
            <a:xfrm>
              <a:off x="5187660" y="3242585"/>
              <a:ext cx="294640" cy="1270"/>
            </a:xfrm>
            <a:custGeom>
              <a:avLst/>
              <a:gdLst/>
              <a:ahLst/>
              <a:cxnLst/>
              <a:rect l="l" t="t" r="r" b="b"/>
              <a:pathLst>
                <a:path w="294639" h="1269">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5" name="object 35"/>
            <p:cNvSpPr/>
            <p:nvPr/>
          </p:nvSpPr>
          <p:spPr>
            <a:xfrm>
              <a:off x="5187660" y="3243429"/>
              <a:ext cx="294640" cy="353060"/>
            </a:xfrm>
            <a:custGeom>
              <a:avLst/>
              <a:gdLst/>
              <a:ahLst/>
              <a:cxnLst/>
              <a:rect l="l" t="t" r="r" b="b"/>
              <a:pathLst>
                <a:path w="294639" h="353060">
                  <a:moveTo>
                    <a:pt x="0" y="352984"/>
                  </a:moveTo>
                  <a:lnTo>
                    <a:pt x="294319" y="0"/>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6" name="object 36"/>
            <p:cNvSpPr/>
            <p:nvPr/>
          </p:nvSpPr>
          <p:spPr>
            <a:xfrm>
              <a:off x="5187660" y="3242585"/>
              <a:ext cx="294640" cy="354965"/>
            </a:xfrm>
            <a:custGeom>
              <a:avLst/>
              <a:gdLst/>
              <a:ahLst/>
              <a:cxnLst/>
              <a:rect l="l" t="t" r="r" b="b"/>
              <a:pathLst>
                <a:path w="294639" h="354964">
                  <a:moveTo>
                    <a:pt x="0" y="0"/>
                  </a:moveTo>
                  <a:lnTo>
                    <a:pt x="294319" y="35467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7" name="object 37"/>
            <p:cNvSpPr/>
            <p:nvPr/>
          </p:nvSpPr>
          <p:spPr>
            <a:xfrm>
              <a:off x="5187660" y="3596412"/>
              <a:ext cx="294640" cy="1270"/>
            </a:xfrm>
            <a:custGeom>
              <a:avLst/>
              <a:gdLst/>
              <a:ahLst/>
              <a:cxnLst/>
              <a:rect l="l" t="t" r="r" b="b"/>
              <a:pathLst>
                <a:path w="294639" h="1270">
                  <a:moveTo>
                    <a:pt x="0" y="0"/>
                  </a:moveTo>
                  <a:lnTo>
                    <a:pt x="294319" y="844"/>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object 38"/>
            <p:cNvSpPr/>
            <p:nvPr/>
          </p:nvSpPr>
          <p:spPr>
            <a:xfrm>
              <a:off x="5187660" y="2943081"/>
              <a:ext cx="294640" cy="654685"/>
            </a:xfrm>
            <a:custGeom>
              <a:avLst/>
              <a:gdLst/>
              <a:ahLst/>
              <a:cxnLst/>
              <a:rect l="l" t="t" r="r" b="b"/>
              <a:pathLst>
                <a:path w="294639" h="654685">
                  <a:moveTo>
                    <a:pt x="0" y="0"/>
                  </a:moveTo>
                  <a:lnTo>
                    <a:pt x="294319" y="654178"/>
                  </a:lnTo>
                </a:path>
              </a:pathLst>
            </a:custGeom>
            <a:ln w="19050">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9" name="object 39"/>
            <p:cNvSpPr/>
            <p:nvPr/>
          </p:nvSpPr>
          <p:spPr>
            <a:xfrm>
              <a:off x="5018178" y="2909232"/>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0" name="object 40"/>
            <p:cNvSpPr/>
            <p:nvPr/>
          </p:nvSpPr>
          <p:spPr>
            <a:xfrm>
              <a:off x="5018178" y="3212476"/>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1" name="object 41"/>
            <p:cNvSpPr/>
            <p:nvPr/>
          </p:nvSpPr>
          <p:spPr>
            <a:xfrm>
              <a:off x="5018178" y="3567493"/>
              <a:ext cx="125095" cy="60960"/>
            </a:xfrm>
            <a:custGeom>
              <a:avLst/>
              <a:gdLst/>
              <a:ahLst/>
              <a:cxnLst/>
              <a:rect l="l" t="t" r="r" b="b"/>
              <a:pathLst>
                <a:path w="125095" h="60960">
                  <a:moveTo>
                    <a:pt x="0" y="60630"/>
                  </a:moveTo>
                  <a:lnTo>
                    <a:pt x="75788" y="60630"/>
                  </a:lnTo>
                  <a:lnTo>
                    <a:pt x="125051" y="0"/>
                  </a:lnTo>
                </a:path>
              </a:pathLst>
            </a:custGeom>
            <a:ln w="28575">
              <a:solidFill>
                <a:srgbClr val="FFFFFF"/>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graphicFrame>
        <p:nvGraphicFramePr>
          <p:cNvPr id="42" name="object 42"/>
          <p:cNvGraphicFramePr>
            <a:graphicFrameLocks noGrp="1"/>
          </p:cNvGraphicFramePr>
          <p:nvPr>
            <p:extLst>
              <p:ext uri="{D42A27DB-BD31-4B8C-83A1-F6EECF244321}">
                <p14:modId xmlns:p14="http://schemas.microsoft.com/office/powerpoint/2010/main" val="2681988122"/>
              </p:ext>
            </p:extLst>
          </p:nvPr>
        </p:nvGraphicFramePr>
        <p:xfrm>
          <a:off x="7356750" y="1910361"/>
          <a:ext cx="1703500" cy="944549"/>
        </p:xfrm>
        <a:graphic>
          <a:graphicData uri="http://schemas.openxmlformats.org/drawingml/2006/table">
            <a:tbl>
              <a:tblPr firstRow="1" bandRow="1">
                <a:tableStyleId>{2D5ABB26-0587-4C30-8999-92F81FD0307C}</a:tableStyleId>
              </a:tblPr>
              <a:tblGrid>
                <a:gridCol w="425875">
                  <a:extLst>
                    <a:ext uri="{9D8B030D-6E8A-4147-A177-3AD203B41FA5}">
                      <a16:colId xmlns:a16="http://schemas.microsoft.com/office/drawing/2014/main" val="20000"/>
                    </a:ext>
                  </a:extLst>
                </a:gridCol>
                <a:gridCol w="425875">
                  <a:extLst>
                    <a:ext uri="{9D8B030D-6E8A-4147-A177-3AD203B41FA5}">
                      <a16:colId xmlns:a16="http://schemas.microsoft.com/office/drawing/2014/main" val="20001"/>
                    </a:ext>
                  </a:extLst>
                </a:gridCol>
                <a:gridCol w="425875">
                  <a:extLst>
                    <a:ext uri="{9D8B030D-6E8A-4147-A177-3AD203B41FA5}">
                      <a16:colId xmlns:a16="http://schemas.microsoft.com/office/drawing/2014/main" val="20002"/>
                    </a:ext>
                  </a:extLst>
                </a:gridCol>
                <a:gridCol w="425875">
                  <a:extLst>
                    <a:ext uri="{9D8B030D-6E8A-4147-A177-3AD203B41FA5}">
                      <a16:colId xmlns:a16="http://schemas.microsoft.com/office/drawing/2014/main" val="20003"/>
                    </a:ext>
                  </a:extLst>
                </a:gridCol>
              </a:tblGrid>
              <a:tr h="306653">
                <a:tc>
                  <a:txBody>
                    <a:bodyPr/>
                    <a:lstStyle/>
                    <a:p>
                      <a:pPr marL="34925" algn="ctr">
                        <a:lnSpc>
                          <a:spcPct val="100000"/>
                        </a:lnSpc>
                        <a:spcBef>
                          <a:spcPts val="254"/>
                        </a:spcBef>
                      </a:pPr>
                      <a:r>
                        <a:rPr lang="es-EC" sz="900" spc="-10" noProof="0" dirty="0">
                          <a:latin typeface="Calibri"/>
                          <a:cs typeface="Calibri"/>
                        </a:rPr>
                        <a:t>Modelos</a:t>
                      </a:r>
                      <a:endParaRPr lang="es-EC" sz="900" noProof="0" dirty="0">
                        <a:latin typeface="Calibri"/>
                        <a:cs typeface="Calibri"/>
                      </a:endParaRPr>
                    </a:p>
                  </a:txBody>
                  <a:tcPr marL="0" marR="0" marT="3236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10" noProof="0" dirty="0">
                          <a:latin typeface="Calibri"/>
                          <a:cs typeface="Calibri"/>
                        </a:rPr>
                        <a:t>Hazañas</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25" noProof="0" dirty="0">
                          <a:latin typeface="Calibri"/>
                          <a:cs typeface="Calibri"/>
                        </a:rPr>
                        <a:t>MSE</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4"/>
                        </a:spcBef>
                      </a:pPr>
                      <a:r>
                        <a:rPr lang="es-EC" sz="900" spc="-25" noProof="0" dirty="0">
                          <a:latin typeface="Calibri"/>
                          <a:cs typeface="Calibri"/>
                        </a:rPr>
                        <a:t>r2</a:t>
                      </a:r>
                      <a:endParaRPr lang="es-EC" sz="900" noProof="0" dirty="0">
                        <a:latin typeface="Calibri"/>
                        <a:cs typeface="Calibri"/>
                      </a:endParaRPr>
                    </a:p>
                  </a:txBody>
                  <a:tcPr marL="0" marR="0" marT="29829"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212620">
                <a:tc>
                  <a:txBody>
                    <a:bodyPr/>
                    <a:lstStyle/>
                    <a:p>
                      <a:pPr algn="ctr">
                        <a:lnSpc>
                          <a:spcPct val="100000"/>
                        </a:lnSpc>
                        <a:spcBef>
                          <a:spcPts val="235"/>
                        </a:spcBef>
                      </a:pPr>
                      <a:r>
                        <a:rPr lang="es-EC" sz="900" spc="-50" noProof="0" dirty="0">
                          <a:latin typeface="Calibri"/>
                          <a:cs typeface="Calibri"/>
                        </a:rPr>
                        <a:t>Un</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35"/>
                        </a:spcBef>
                      </a:pPr>
                      <a:r>
                        <a:rPr lang="es-EC" sz="900" spc="-25" noProof="0" dirty="0">
                          <a:latin typeface="Calibri"/>
                          <a:cs typeface="Calibri"/>
                        </a:rPr>
                        <a:t>F1</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0" noProof="0" dirty="0">
                          <a:latin typeface="Calibri"/>
                          <a:cs typeface="Calibri"/>
                        </a:rPr>
                        <a:t>0.08</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5" noProof="0" dirty="0">
                          <a:latin typeface="Calibri"/>
                          <a:cs typeface="Calibri"/>
                        </a:rPr>
                        <a:t>70%</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212620">
                <a:tc>
                  <a:txBody>
                    <a:bodyPr/>
                    <a:lstStyle/>
                    <a:p>
                      <a:pPr algn="ctr">
                        <a:lnSpc>
                          <a:spcPct val="100000"/>
                        </a:lnSpc>
                        <a:spcBef>
                          <a:spcPts val="235"/>
                        </a:spcBef>
                      </a:pPr>
                      <a:r>
                        <a:rPr lang="es-EC" sz="900" spc="-50" noProof="0" dirty="0">
                          <a:latin typeface="Calibri"/>
                          <a:cs typeface="Calibri"/>
                        </a:rPr>
                        <a:t>B</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35"/>
                        </a:spcBef>
                      </a:pPr>
                      <a:r>
                        <a:rPr lang="es-EC" sz="900" spc="-10" noProof="0" dirty="0">
                          <a:latin typeface="Calibri"/>
                          <a:cs typeface="Calibri"/>
                        </a:rPr>
                        <a:t>f1+f2</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0" noProof="0" dirty="0">
                          <a:latin typeface="Calibri"/>
                          <a:cs typeface="Calibri"/>
                        </a:rPr>
                        <a:t>0.03</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35"/>
                        </a:spcBef>
                      </a:pPr>
                      <a:r>
                        <a:rPr lang="es-EC" sz="900" spc="-25" noProof="0" dirty="0">
                          <a:latin typeface="Calibri"/>
                          <a:cs typeface="Calibri"/>
                        </a:rPr>
                        <a:t>80%</a:t>
                      </a:r>
                      <a:endParaRPr lang="es-EC" sz="900" noProof="0" dirty="0">
                        <a:latin typeface="Calibri"/>
                        <a:cs typeface="Calibri"/>
                      </a:endParaRPr>
                    </a:p>
                  </a:txBody>
                  <a:tcPr marL="0" marR="0" marT="2983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212620">
                <a:tc>
                  <a:txBody>
                    <a:bodyPr/>
                    <a:lstStyle/>
                    <a:p>
                      <a:pPr algn="ctr">
                        <a:lnSpc>
                          <a:spcPct val="100000"/>
                        </a:lnSpc>
                        <a:spcBef>
                          <a:spcPts val="240"/>
                        </a:spcBef>
                      </a:pPr>
                      <a:r>
                        <a:rPr lang="es-EC" sz="900" spc="-50" noProof="0" dirty="0">
                          <a:latin typeface="Calibri"/>
                          <a:cs typeface="Calibri"/>
                        </a:rPr>
                        <a:t>C</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40"/>
                        </a:spcBef>
                      </a:pPr>
                      <a:r>
                        <a:rPr lang="es-EC" sz="900" spc="-10" noProof="0" dirty="0">
                          <a:latin typeface="Calibri"/>
                          <a:cs typeface="Calibri"/>
                        </a:rPr>
                        <a:t>f1+f2+f3</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40"/>
                        </a:spcBef>
                      </a:pPr>
                      <a:r>
                        <a:rPr lang="es-EC" sz="900" spc="-20" noProof="0" dirty="0">
                          <a:latin typeface="Calibri"/>
                          <a:cs typeface="Calibri"/>
                        </a:rPr>
                        <a:t>0.01</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40"/>
                        </a:spcBef>
                      </a:pPr>
                      <a:r>
                        <a:rPr lang="es-EC" sz="900" spc="-25" noProof="0" dirty="0">
                          <a:latin typeface="Calibri"/>
                          <a:cs typeface="Calibri"/>
                        </a:rPr>
                        <a:t>90%</a:t>
                      </a:r>
                      <a:endParaRPr lang="es-EC" sz="900" noProof="0" dirty="0">
                        <a:latin typeface="Calibri"/>
                        <a:cs typeface="Calibri"/>
                      </a:endParaRPr>
                    </a:p>
                  </a:txBody>
                  <a:tcPr marL="0" marR="0" marT="3046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bl>
          </a:graphicData>
        </a:graphic>
      </p:graphicFrame>
      <p:pic>
        <p:nvPicPr>
          <p:cNvPr id="43" name="object 43"/>
          <p:cNvPicPr/>
          <p:nvPr/>
        </p:nvPicPr>
        <p:blipFill>
          <a:blip r:embed="rId8" cstate="print"/>
          <a:stretch>
            <a:fillRect/>
          </a:stretch>
        </p:blipFill>
        <p:spPr>
          <a:xfrm>
            <a:off x="1711514" y="2011060"/>
            <a:ext cx="973964" cy="800042"/>
          </a:xfrm>
          <a:prstGeom prst="rect">
            <a:avLst/>
          </a:prstGeom>
        </p:spPr>
      </p:pic>
      <p:grpSp>
        <p:nvGrpSpPr>
          <p:cNvPr id="44" name="object 44"/>
          <p:cNvGrpSpPr/>
          <p:nvPr/>
        </p:nvGrpSpPr>
        <p:grpSpPr>
          <a:xfrm>
            <a:off x="2849610" y="2073847"/>
            <a:ext cx="939973" cy="840960"/>
            <a:chOff x="2848806" y="2954562"/>
            <a:chExt cx="940435" cy="841375"/>
          </a:xfrm>
        </p:grpSpPr>
        <p:sp>
          <p:nvSpPr>
            <p:cNvPr id="45" name="object 45"/>
            <p:cNvSpPr/>
            <p:nvPr/>
          </p:nvSpPr>
          <p:spPr>
            <a:xfrm>
              <a:off x="2863094" y="2954562"/>
              <a:ext cx="0" cy="831215"/>
            </a:xfrm>
            <a:custGeom>
              <a:avLst/>
              <a:gdLst/>
              <a:ahLst/>
              <a:cxnLst/>
              <a:rect l="l" t="t" r="r" b="b"/>
              <a:pathLst>
                <a:path h="831214">
                  <a:moveTo>
                    <a:pt x="0" y="0"/>
                  </a:moveTo>
                  <a:lnTo>
                    <a:pt x="1" y="830760"/>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6" name="object 46"/>
            <p:cNvSpPr/>
            <p:nvPr/>
          </p:nvSpPr>
          <p:spPr>
            <a:xfrm>
              <a:off x="2863094" y="3781473"/>
              <a:ext cx="926465" cy="0"/>
            </a:xfrm>
            <a:custGeom>
              <a:avLst/>
              <a:gdLst/>
              <a:ahLst/>
              <a:cxnLst/>
              <a:rect l="l" t="t" r="r" b="b"/>
              <a:pathLst>
                <a:path w="926464">
                  <a:moveTo>
                    <a:pt x="0" y="0"/>
                  </a:moveTo>
                  <a:lnTo>
                    <a:pt x="925905"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7" name="object 47"/>
            <p:cNvSpPr/>
            <p:nvPr/>
          </p:nvSpPr>
          <p:spPr>
            <a:xfrm>
              <a:off x="2863094" y="3519039"/>
              <a:ext cx="128270" cy="262890"/>
            </a:xfrm>
            <a:custGeom>
              <a:avLst/>
              <a:gdLst/>
              <a:ahLst/>
              <a:cxnLst/>
              <a:rect l="l" t="t" r="r" b="b"/>
              <a:pathLst>
                <a:path w="128269" h="262889">
                  <a:moveTo>
                    <a:pt x="127881" y="0"/>
                  </a:moveTo>
                  <a:lnTo>
                    <a:pt x="0" y="0"/>
                  </a:lnTo>
                  <a:lnTo>
                    <a:pt x="0" y="262434"/>
                  </a:lnTo>
                  <a:lnTo>
                    <a:pt x="127881" y="262434"/>
                  </a:lnTo>
                  <a:lnTo>
                    <a:pt x="127881"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8" name="object 48"/>
            <p:cNvSpPr/>
            <p:nvPr/>
          </p:nvSpPr>
          <p:spPr>
            <a:xfrm>
              <a:off x="2863094" y="3519039"/>
              <a:ext cx="128270" cy="262890"/>
            </a:xfrm>
            <a:custGeom>
              <a:avLst/>
              <a:gdLst/>
              <a:ahLst/>
              <a:cxnLst/>
              <a:rect l="l" t="t" r="r" b="b"/>
              <a:pathLst>
                <a:path w="128269" h="262889">
                  <a:moveTo>
                    <a:pt x="0" y="0"/>
                  </a:moveTo>
                  <a:lnTo>
                    <a:pt x="127882" y="0"/>
                  </a:lnTo>
                  <a:lnTo>
                    <a:pt x="127882" y="262434"/>
                  </a:lnTo>
                  <a:lnTo>
                    <a:pt x="0" y="262434"/>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49" name="object 49"/>
            <p:cNvSpPr/>
            <p:nvPr/>
          </p:nvSpPr>
          <p:spPr>
            <a:xfrm>
              <a:off x="2981756" y="3278903"/>
              <a:ext cx="135890" cy="502920"/>
            </a:xfrm>
            <a:custGeom>
              <a:avLst/>
              <a:gdLst/>
              <a:ahLst/>
              <a:cxnLst/>
              <a:rect l="l" t="t" r="r" b="b"/>
              <a:pathLst>
                <a:path w="135889" h="502920">
                  <a:moveTo>
                    <a:pt x="135844" y="0"/>
                  </a:moveTo>
                  <a:lnTo>
                    <a:pt x="0" y="0"/>
                  </a:lnTo>
                  <a:lnTo>
                    <a:pt x="0" y="502569"/>
                  </a:lnTo>
                  <a:lnTo>
                    <a:pt x="135844" y="502569"/>
                  </a:lnTo>
                  <a:lnTo>
                    <a:pt x="135844"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0" name="object 50"/>
            <p:cNvSpPr/>
            <p:nvPr/>
          </p:nvSpPr>
          <p:spPr>
            <a:xfrm>
              <a:off x="2981756" y="3278903"/>
              <a:ext cx="135890" cy="502920"/>
            </a:xfrm>
            <a:custGeom>
              <a:avLst/>
              <a:gdLst/>
              <a:ahLst/>
              <a:cxnLst/>
              <a:rect l="l" t="t" r="r" b="b"/>
              <a:pathLst>
                <a:path w="135889" h="502920">
                  <a:moveTo>
                    <a:pt x="0" y="0"/>
                  </a:moveTo>
                  <a:lnTo>
                    <a:pt x="135844" y="0"/>
                  </a:lnTo>
                  <a:lnTo>
                    <a:pt x="135844" y="502569"/>
                  </a:lnTo>
                  <a:lnTo>
                    <a:pt x="0" y="502569"/>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1" name="object 51"/>
            <p:cNvSpPr/>
            <p:nvPr/>
          </p:nvSpPr>
          <p:spPr>
            <a:xfrm>
              <a:off x="3114380" y="3151778"/>
              <a:ext cx="121920" cy="629920"/>
            </a:xfrm>
            <a:custGeom>
              <a:avLst/>
              <a:gdLst/>
              <a:ahLst/>
              <a:cxnLst/>
              <a:rect l="l" t="t" r="r" b="b"/>
              <a:pathLst>
                <a:path w="121919" h="629920">
                  <a:moveTo>
                    <a:pt x="121880" y="0"/>
                  </a:moveTo>
                  <a:lnTo>
                    <a:pt x="0" y="0"/>
                  </a:lnTo>
                  <a:lnTo>
                    <a:pt x="0" y="629695"/>
                  </a:lnTo>
                  <a:lnTo>
                    <a:pt x="121880" y="629695"/>
                  </a:lnTo>
                  <a:lnTo>
                    <a:pt x="12188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2" name="object 52"/>
            <p:cNvSpPr/>
            <p:nvPr/>
          </p:nvSpPr>
          <p:spPr>
            <a:xfrm>
              <a:off x="3114380" y="3151778"/>
              <a:ext cx="121920" cy="629920"/>
            </a:xfrm>
            <a:custGeom>
              <a:avLst/>
              <a:gdLst/>
              <a:ahLst/>
              <a:cxnLst/>
              <a:rect l="l" t="t" r="r" b="b"/>
              <a:pathLst>
                <a:path w="121919" h="629920">
                  <a:moveTo>
                    <a:pt x="0" y="0"/>
                  </a:moveTo>
                  <a:lnTo>
                    <a:pt x="121881" y="0"/>
                  </a:lnTo>
                  <a:lnTo>
                    <a:pt x="121881" y="629696"/>
                  </a:lnTo>
                  <a:lnTo>
                    <a:pt x="0" y="629696"/>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3" name="object 53"/>
            <p:cNvSpPr/>
            <p:nvPr/>
          </p:nvSpPr>
          <p:spPr>
            <a:xfrm>
              <a:off x="3240022" y="3278903"/>
              <a:ext cx="130175" cy="502920"/>
            </a:xfrm>
            <a:custGeom>
              <a:avLst/>
              <a:gdLst/>
              <a:ahLst/>
              <a:cxnLst/>
              <a:rect l="l" t="t" r="r" b="b"/>
              <a:pathLst>
                <a:path w="130175" h="502920">
                  <a:moveTo>
                    <a:pt x="129860" y="0"/>
                  </a:moveTo>
                  <a:lnTo>
                    <a:pt x="0" y="0"/>
                  </a:lnTo>
                  <a:lnTo>
                    <a:pt x="0" y="502569"/>
                  </a:lnTo>
                  <a:lnTo>
                    <a:pt x="129860" y="502569"/>
                  </a:lnTo>
                  <a:lnTo>
                    <a:pt x="12986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4" name="object 54"/>
            <p:cNvSpPr/>
            <p:nvPr/>
          </p:nvSpPr>
          <p:spPr>
            <a:xfrm>
              <a:off x="3240022" y="3278903"/>
              <a:ext cx="130175" cy="502920"/>
            </a:xfrm>
            <a:custGeom>
              <a:avLst/>
              <a:gdLst/>
              <a:ahLst/>
              <a:cxnLst/>
              <a:rect l="l" t="t" r="r" b="b"/>
              <a:pathLst>
                <a:path w="130175" h="502920">
                  <a:moveTo>
                    <a:pt x="0" y="0"/>
                  </a:moveTo>
                  <a:lnTo>
                    <a:pt x="129860" y="0"/>
                  </a:lnTo>
                  <a:lnTo>
                    <a:pt x="129860" y="502569"/>
                  </a:lnTo>
                  <a:lnTo>
                    <a:pt x="0" y="502569"/>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5" name="object 55"/>
            <p:cNvSpPr/>
            <p:nvPr/>
          </p:nvSpPr>
          <p:spPr>
            <a:xfrm>
              <a:off x="3365665" y="3393146"/>
              <a:ext cx="127000" cy="388620"/>
            </a:xfrm>
            <a:custGeom>
              <a:avLst/>
              <a:gdLst/>
              <a:ahLst/>
              <a:cxnLst/>
              <a:rect l="l" t="t" r="r" b="b"/>
              <a:pathLst>
                <a:path w="127000" h="388620">
                  <a:moveTo>
                    <a:pt x="126632" y="0"/>
                  </a:moveTo>
                  <a:lnTo>
                    <a:pt x="0" y="0"/>
                  </a:lnTo>
                  <a:lnTo>
                    <a:pt x="0" y="388326"/>
                  </a:lnTo>
                  <a:lnTo>
                    <a:pt x="126632" y="388326"/>
                  </a:lnTo>
                  <a:lnTo>
                    <a:pt x="126632"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6" name="object 56"/>
            <p:cNvSpPr/>
            <p:nvPr/>
          </p:nvSpPr>
          <p:spPr>
            <a:xfrm>
              <a:off x="3365665" y="3393146"/>
              <a:ext cx="127000" cy="388620"/>
            </a:xfrm>
            <a:custGeom>
              <a:avLst/>
              <a:gdLst/>
              <a:ahLst/>
              <a:cxnLst/>
              <a:rect l="l" t="t" r="r" b="b"/>
              <a:pathLst>
                <a:path w="127000" h="388620">
                  <a:moveTo>
                    <a:pt x="0" y="0"/>
                  </a:moveTo>
                  <a:lnTo>
                    <a:pt x="126633" y="0"/>
                  </a:lnTo>
                  <a:lnTo>
                    <a:pt x="126633" y="388326"/>
                  </a:lnTo>
                  <a:lnTo>
                    <a:pt x="0" y="388326"/>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7" name="object 57"/>
            <p:cNvSpPr/>
            <p:nvPr/>
          </p:nvSpPr>
          <p:spPr>
            <a:xfrm>
              <a:off x="3491308" y="3519039"/>
              <a:ext cx="130175" cy="262890"/>
            </a:xfrm>
            <a:custGeom>
              <a:avLst/>
              <a:gdLst/>
              <a:ahLst/>
              <a:cxnLst/>
              <a:rect l="l" t="t" r="r" b="b"/>
              <a:pathLst>
                <a:path w="130175" h="262889">
                  <a:moveTo>
                    <a:pt x="129860" y="0"/>
                  </a:moveTo>
                  <a:lnTo>
                    <a:pt x="0" y="0"/>
                  </a:lnTo>
                  <a:lnTo>
                    <a:pt x="0" y="262434"/>
                  </a:lnTo>
                  <a:lnTo>
                    <a:pt x="129860" y="262434"/>
                  </a:lnTo>
                  <a:lnTo>
                    <a:pt x="129860"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8" name="object 58"/>
            <p:cNvSpPr/>
            <p:nvPr/>
          </p:nvSpPr>
          <p:spPr>
            <a:xfrm>
              <a:off x="3491308" y="3519039"/>
              <a:ext cx="130175" cy="262890"/>
            </a:xfrm>
            <a:custGeom>
              <a:avLst/>
              <a:gdLst/>
              <a:ahLst/>
              <a:cxnLst/>
              <a:rect l="l" t="t" r="r" b="b"/>
              <a:pathLst>
                <a:path w="130175" h="262889">
                  <a:moveTo>
                    <a:pt x="0" y="0"/>
                  </a:moveTo>
                  <a:lnTo>
                    <a:pt x="129860" y="0"/>
                  </a:lnTo>
                  <a:lnTo>
                    <a:pt x="129860" y="262434"/>
                  </a:lnTo>
                  <a:lnTo>
                    <a:pt x="0" y="262434"/>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9" name="object 59"/>
            <p:cNvSpPr/>
            <p:nvPr/>
          </p:nvSpPr>
          <p:spPr>
            <a:xfrm>
              <a:off x="3623932" y="3602810"/>
              <a:ext cx="130175" cy="179070"/>
            </a:xfrm>
            <a:custGeom>
              <a:avLst/>
              <a:gdLst/>
              <a:ahLst/>
              <a:cxnLst/>
              <a:rect l="l" t="t" r="r" b="b"/>
              <a:pathLst>
                <a:path w="130175" h="179070">
                  <a:moveTo>
                    <a:pt x="129857" y="0"/>
                  </a:moveTo>
                  <a:lnTo>
                    <a:pt x="0" y="0"/>
                  </a:lnTo>
                  <a:lnTo>
                    <a:pt x="0" y="178661"/>
                  </a:lnTo>
                  <a:lnTo>
                    <a:pt x="129857" y="178661"/>
                  </a:lnTo>
                  <a:lnTo>
                    <a:pt x="12985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0" name="object 60"/>
            <p:cNvSpPr/>
            <p:nvPr/>
          </p:nvSpPr>
          <p:spPr>
            <a:xfrm>
              <a:off x="3623932" y="3602810"/>
              <a:ext cx="130175" cy="179070"/>
            </a:xfrm>
            <a:custGeom>
              <a:avLst/>
              <a:gdLst/>
              <a:ahLst/>
              <a:cxnLst/>
              <a:rect l="l" t="t" r="r" b="b"/>
              <a:pathLst>
                <a:path w="130175" h="179070">
                  <a:moveTo>
                    <a:pt x="0" y="0"/>
                  </a:moveTo>
                  <a:lnTo>
                    <a:pt x="129858" y="0"/>
                  </a:lnTo>
                  <a:lnTo>
                    <a:pt x="129858" y="178661"/>
                  </a:lnTo>
                  <a:lnTo>
                    <a:pt x="0" y="178661"/>
                  </a:lnTo>
                  <a:lnTo>
                    <a:pt x="0" y="0"/>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61" name="object 61"/>
          <p:cNvSpPr/>
          <p:nvPr/>
        </p:nvSpPr>
        <p:spPr>
          <a:xfrm>
            <a:off x="1434597" y="1034448"/>
            <a:ext cx="643573" cy="427144"/>
          </a:xfrm>
          <a:custGeom>
            <a:avLst/>
            <a:gdLst/>
            <a:ahLst/>
            <a:cxnLst/>
            <a:rect l="l" t="t" r="r" b="b"/>
            <a:pathLst>
              <a:path w="643889"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2" name="object 62"/>
          <p:cNvSpPr txBox="1"/>
          <p:nvPr/>
        </p:nvSpPr>
        <p:spPr>
          <a:xfrm>
            <a:off x="6392347" y="1003138"/>
            <a:ext cx="1721060" cy="505259"/>
          </a:xfrm>
          <a:prstGeom prst="rect">
            <a:avLst/>
          </a:prstGeom>
        </p:spPr>
        <p:txBody>
          <a:bodyPr vert="horz" wrap="square" lIns="0" tIns="12693" rIns="0" bIns="0" rtlCol="0">
            <a:spAutoFit/>
          </a:bodyPr>
          <a:lstStyle/>
          <a:p>
            <a:pPr marL="12695" marR="5077" indent="66013"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Entrenamiento de modelos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3" name="object 63"/>
          <p:cNvSpPr txBox="1"/>
          <p:nvPr/>
        </p:nvSpPr>
        <p:spPr>
          <a:xfrm>
            <a:off x="244994" y="1034449"/>
            <a:ext cx="1042792" cy="989238"/>
          </a:xfrm>
          <a:prstGeom prst="rect">
            <a:avLst/>
          </a:prstGeom>
        </p:spPr>
        <p:txBody>
          <a:bodyPr vert="horz" wrap="square" lIns="0" tIns="13963" rIns="0" bIns="0" rtlCol="0">
            <a:spAutoFit/>
          </a:bodyPr>
          <a:lstStyle/>
          <a:p>
            <a:pPr marL="12061" marR="5077" indent="635" algn="ctr" defTabSz="914035" fontAlgn="auto">
              <a:lnSpc>
                <a:spcPct val="99400"/>
              </a:lnSpc>
              <a:spcBef>
                <a:spcPts val="110"/>
              </a:spcBef>
              <a:spcAft>
                <a:spcPts val="0"/>
              </a:spcAft>
            </a:pPr>
            <a:r>
              <a:rPr lang="es-EC" sz="1600" kern="0" spc="-25" noProof="0" dirty="0">
                <a:solidFill>
                  <a:schemeClr val="bg2"/>
                </a:solidFill>
                <a:latin typeface="Open Sans" pitchFamily="2" charset="0"/>
                <a:ea typeface="Open Sans" pitchFamily="2" charset="0"/>
                <a:cs typeface="Open Sans" pitchFamily="2" charset="0"/>
              </a:rPr>
              <a:t>Datos sociales y geográficos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4" name="object 64"/>
          <p:cNvSpPr/>
          <p:nvPr/>
        </p:nvSpPr>
        <p:spPr>
          <a:xfrm>
            <a:off x="7929617" y="1034448"/>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5" name="object 65"/>
          <p:cNvSpPr txBox="1"/>
          <p:nvPr/>
        </p:nvSpPr>
        <p:spPr>
          <a:xfrm>
            <a:off x="10511624" y="904569"/>
            <a:ext cx="1678789" cy="754041"/>
          </a:xfrm>
          <a:prstGeom prst="rect">
            <a:avLst/>
          </a:prstGeom>
        </p:spPr>
        <p:txBody>
          <a:bodyPr vert="horz" wrap="square" lIns="0" tIns="22849" rIns="0" bIns="0" rtlCol="0">
            <a:spAutoFit/>
          </a:bodyPr>
          <a:lstStyle/>
          <a:p>
            <a:pPr marL="38084" marR="5077" indent="-25389" defTabSz="914035" fontAlgn="auto">
              <a:lnSpc>
                <a:spcPts val="1900"/>
              </a:lnSpc>
              <a:spcBef>
                <a:spcPts val="180"/>
              </a:spcBef>
              <a:spcAft>
                <a:spcPts val="0"/>
              </a:spcAft>
            </a:pPr>
            <a:r>
              <a:rPr lang="es-EC" sz="1600" kern="0" spc="-30" noProof="0" dirty="0">
                <a:solidFill>
                  <a:schemeClr val="bg2"/>
                </a:solidFill>
                <a:latin typeface="Open Sans" pitchFamily="2" charset="0"/>
                <a:ea typeface="Open Sans" pitchFamily="2" charset="0"/>
                <a:cs typeface="Open Sans" pitchFamily="2" charset="0"/>
              </a:rPr>
              <a:t>Resultados y descubrimiento de conocimiento</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6" name="object 66"/>
          <p:cNvSpPr txBox="1"/>
          <p:nvPr/>
        </p:nvSpPr>
        <p:spPr>
          <a:xfrm>
            <a:off x="2186108" y="1012166"/>
            <a:ext cx="1332210" cy="753947"/>
          </a:xfrm>
          <a:prstGeom prst="rect">
            <a:avLst/>
          </a:prstGeom>
        </p:spPr>
        <p:txBody>
          <a:bodyPr vert="horz" wrap="square" lIns="0" tIns="22849" rIns="0" bIns="0" rtlCol="0">
            <a:spAutoFit/>
          </a:bodyPr>
          <a:lstStyle/>
          <a:p>
            <a:pPr marL="95846" marR="5077" indent="-83787" defTabSz="914035" fontAlgn="auto">
              <a:lnSpc>
                <a:spcPts val="1900"/>
              </a:lnSpc>
              <a:spcBef>
                <a:spcPts val="180"/>
              </a:spcBef>
              <a:spcAft>
                <a:spcPts val="0"/>
              </a:spcAft>
            </a:pPr>
            <a:r>
              <a:rPr lang="es-EC" sz="1600" kern="0" spc="-20" noProof="0" dirty="0">
                <a:solidFill>
                  <a:schemeClr val="bg2"/>
                </a:solidFill>
                <a:latin typeface="Open Sans" pitchFamily="2" charset="0"/>
                <a:ea typeface="Open Sans" pitchFamily="2" charset="0"/>
                <a:cs typeface="Open Sans" pitchFamily="2" charset="0"/>
              </a:rPr>
              <a:t>Manipulación y exploración de datos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7" name="object 67"/>
          <p:cNvSpPr/>
          <p:nvPr/>
        </p:nvSpPr>
        <p:spPr>
          <a:xfrm>
            <a:off x="3627365" y="1012166"/>
            <a:ext cx="643573" cy="427144"/>
          </a:xfrm>
          <a:custGeom>
            <a:avLst/>
            <a:gdLst/>
            <a:ahLst/>
            <a:cxnLst/>
            <a:rect l="l" t="t" r="r" b="b"/>
            <a:pathLst>
              <a:path w="643889"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68" name="object 68"/>
          <p:cNvSpPr txBox="1"/>
          <p:nvPr/>
        </p:nvSpPr>
        <p:spPr>
          <a:xfrm>
            <a:off x="8604228" y="1034449"/>
            <a:ext cx="917125" cy="751385"/>
          </a:xfrm>
          <a:prstGeom prst="rect">
            <a:avLst/>
          </a:prstGeom>
        </p:spPr>
        <p:txBody>
          <a:bodyPr vert="horz" wrap="square" lIns="0" tIns="12693" rIns="0" bIns="0" rtlCol="0">
            <a:spAutoFit/>
          </a:bodyPr>
          <a:lstStyle/>
          <a:p>
            <a:pPr marL="12695" marR="5077" indent="176459"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Evaluación del modelo</a:t>
            </a:r>
            <a:endParaRPr lang="es-EC" sz="1600" kern="0" noProof="0" dirty="0">
              <a:solidFill>
                <a:schemeClr val="bg2"/>
              </a:solidFill>
              <a:latin typeface="Open Sans" pitchFamily="2" charset="0"/>
              <a:ea typeface="Open Sans" pitchFamily="2" charset="0"/>
              <a:cs typeface="Open Sans" pitchFamily="2" charset="0"/>
            </a:endParaRPr>
          </a:p>
        </p:txBody>
      </p:sp>
      <p:sp>
        <p:nvSpPr>
          <p:cNvPr id="69" name="object 69"/>
          <p:cNvSpPr/>
          <p:nvPr/>
        </p:nvSpPr>
        <p:spPr>
          <a:xfrm>
            <a:off x="9735514" y="1012166"/>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0" name="object 70"/>
          <p:cNvSpPr txBox="1"/>
          <p:nvPr/>
        </p:nvSpPr>
        <p:spPr>
          <a:xfrm>
            <a:off x="4317620" y="1034448"/>
            <a:ext cx="1927343" cy="505259"/>
          </a:xfrm>
          <a:prstGeom prst="rect">
            <a:avLst/>
          </a:prstGeom>
        </p:spPr>
        <p:txBody>
          <a:bodyPr vert="horz" wrap="square" lIns="0" tIns="12693" rIns="0" bIns="0" rtlCol="0">
            <a:spAutoFit/>
          </a:bodyPr>
          <a:lstStyle/>
          <a:p>
            <a:pPr marL="12695" marR="5077" indent="131393" defTabSz="914035" fontAlgn="auto">
              <a:spcBef>
                <a:spcPts val="100"/>
              </a:spcBef>
              <a:spcAft>
                <a:spcPts val="0"/>
              </a:spcAft>
            </a:pPr>
            <a:r>
              <a:rPr lang="es-EC" sz="1600" kern="0" spc="-10" noProof="0" dirty="0">
                <a:solidFill>
                  <a:schemeClr val="bg2"/>
                </a:solidFill>
                <a:latin typeface="Open Sans" pitchFamily="2" charset="0"/>
                <a:ea typeface="Open Sans" pitchFamily="2" charset="0"/>
                <a:cs typeface="Open Sans" pitchFamily="2" charset="0"/>
              </a:rPr>
              <a:t>Selección de modelos</a:t>
            </a:r>
            <a:endParaRPr lang="es-EC" sz="1600" kern="0" noProof="0" dirty="0">
              <a:solidFill>
                <a:schemeClr val="bg2"/>
              </a:solidFill>
              <a:latin typeface="Open Sans" pitchFamily="2" charset="0"/>
              <a:ea typeface="Open Sans" pitchFamily="2" charset="0"/>
              <a:cs typeface="Open Sans" pitchFamily="2" charset="0"/>
            </a:endParaRPr>
          </a:p>
        </p:txBody>
      </p:sp>
      <p:sp>
        <p:nvSpPr>
          <p:cNvPr id="71" name="object 71"/>
          <p:cNvSpPr/>
          <p:nvPr/>
        </p:nvSpPr>
        <p:spPr>
          <a:xfrm>
            <a:off x="5748774" y="1012166"/>
            <a:ext cx="643573" cy="427144"/>
          </a:xfrm>
          <a:custGeom>
            <a:avLst/>
            <a:gdLst/>
            <a:ahLst/>
            <a:cxnLst/>
            <a:rect l="l" t="t" r="r" b="b"/>
            <a:pathLst>
              <a:path w="643890" h="427355">
                <a:moveTo>
                  <a:pt x="430002" y="0"/>
                </a:moveTo>
                <a:lnTo>
                  <a:pt x="430002" y="106781"/>
                </a:lnTo>
                <a:lnTo>
                  <a:pt x="0" y="106781"/>
                </a:lnTo>
                <a:lnTo>
                  <a:pt x="0" y="320346"/>
                </a:lnTo>
                <a:lnTo>
                  <a:pt x="430002" y="320346"/>
                </a:lnTo>
                <a:lnTo>
                  <a:pt x="430002" y="427127"/>
                </a:lnTo>
                <a:lnTo>
                  <a:pt x="643583" y="213563"/>
                </a:lnTo>
                <a:lnTo>
                  <a:pt x="430002"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nvGrpSpPr>
          <p:cNvPr id="72" name="object 72"/>
          <p:cNvGrpSpPr/>
          <p:nvPr/>
        </p:nvGrpSpPr>
        <p:grpSpPr>
          <a:xfrm>
            <a:off x="6159796" y="1961741"/>
            <a:ext cx="939973" cy="840960"/>
            <a:chOff x="6160620" y="2842400"/>
            <a:chExt cx="940435" cy="841375"/>
          </a:xfrm>
        </p:grpSpPr>
        <p:sp>
          <p:nvSpPr>
            <p:cNvPr id="73" name="object 73"/>
            <p:cNvSpPr/>
            <p:nvPr/>
          </p:nvSpPr>
          <p:spPr>
            <a:xfrm>
              <a:off x="6245829" y="2935542"/>
              <a:ext cx="783590" cy="654685"/>
            </a:xfrm>
            <a:custGeom>
              <a:avLst/>
              <a:gdLst/>
              <a:ahLst/>
              <a:cxnLst/>
              <a:rect l="l" t="t" r="r" b="b"/>
              <a:pathLst>
                <a:path w="783590" h="654685">
                  <a:moveTo>
                    <a:pt x="783208" y="652410"/>
                  </a:moveTo>
                  <a:lnTo>
                    <a:pt x="718575" y="654177"/>
                  </a:lnTo>
                  <a:lnTo>
                    <a:pt x="657906" y="652533"/>
                  </a:lnTo>
                  <a:lnTo>
                    <a:pt x="601047" y="647619"/>
                  </a:lnTo>
                  <a:lnTo>
                    <a:pt x="547842" y="639577"/>
                  </a:lnTo>
                  <a:lnTo>
                    <a:pt x="498136" y="628549"/>
                  </a:lnTo>
                  <a:lnTo>
                    <a:pt x="451774" y="614679"/>
                  </a:lnTo>
                  <a:lnTo>
                    <a:pt x="408601" y="598107"/>
                  </a:lnTo>
                  <a:lnTo>
                    <a:pt x="368462" y="578977"/>
                  </a:lnTo>
                  <a:lnTo>
                    <a:pt x="331201" y="557429"/>
                  </a:lnTo>
                  <a:lnTo>
                    <a:pt x="296665" y="533608"/>
                  </a:lnTo>
                  <a:lnTo>
                    <a:pt x="264697" y="507653"/>
                  </a:lnTo>
                  <a:lnTo>
                    <a:pt x="235142" y="479709"/>
                  </a:lnTo>
                  <a:lnTo>
                    <a:pt x="207846" y="449916"/>
                  </a:lnTo>
                  <a:lnTo>
                    <a:pt x="182653" y="418417"/>
                  </a:lnTo>
                  <a:lnTo>
                    <a:pt x="159409" y="385355"/>
                  </a:lnTo>
                  <a:lnTo>
                    <a:pt x="137957" y="350871"/>
                  </a:lnTo>
                  <a:lnTo>
                    <a:pt x="118144" y="315108"/>
                  </a:lnTo>
                  <a:lnTo>
                    <a:pt x="99814" y="278207"/>
                  </a:lnTo>
                  <a:lnTo>
                    <a:pt x="82812" y="240311"/>
                  </a:lnTo>
                  <a:lnTo>
                    <a:pt x="66982" y="201562"/>
                  </a:lnTo>
                  <a:lnTo>
                    <a:pt x="52171" y="162103"/>
                  </a:lnTo>
                  <a:lnTo>
                    <a:pt x="38222" y="122074"/>
                  </a:lnTo>
                  <a:lnTo>
                    <a:pt x="24980" y="81620"/>
                  </a:lnTo>
                  <a:lnTo>
                    <a:pt x="12291" y="40881"/>
                  </a:lnTo>
                  <a:lnTo>
                    <a:pt x="0" y="0"/>
                  </a:lnTo>
                </a:path>
              </a:pathLst>
            </a:custGeom>
            <a:ln w="12700">
              <a:solidFill>
                <a:srgbClr val="FFC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4" name="object 74"/>
            <p:cNvSpPr/>
            <p:nvPr/>
          </p:nvSpPr>
          <p:spPr>
            <a:xfrm>
              <a:off x="6174907" y="2842400"/>
              <a:ext cx="0" cy="831215"/>
            </a:xfrm>
            <a:custGeom>
              <a:avLst/>
              <a:gdLst/>
              <a:ahLst/>
              <a:cxnLst/>
              <a:rect l="l" t="t" r="r" b="b"/>
              <a:pathLst>
                <a:path h="831214">
                  <a:moveTo>
                    <a:pt x="0" y="0"/>
                  </a:moveTo>
                  <a:lnTo>
                    <a:pt x="1" y="830760"/>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5" name="object 75"/>
            <p:cNvSpPr/>
            <p:nvPr/>
          </p:nvSpPr>
          <p:spPr>
            <a:xfrm>
              <a:off x="6174907" y="3669310"/>
              <a:ext cx="926465" cy="0"/>
            </a:xfrm>
            <a:custGeom>
              <a:avLst/>
              <a:gdLst/>
              <a:ahLst/>
              <a:cxnLst/>
              <a:rect l="l" t="t" r="r" b="b"/>
              <a:pathLst>
                <a:path w="926465">
                  <a:moveTo>
                    <a:pt x="0" y="0"/>
                  </a:moveTo>
                  <a:lnTo>
                    <a:pt x="925905"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76" name="object 76"/>
            <p:cNvSpPr/>
            <p:nvPr/>
          </p:nvSpPr>
          <p:spPr>
            <a:xfrm>
              <a:off x="6245830" y="2942080"/>
              <a:ext cx="783590" cy="509905"/>
            </a:xfrm>
            <a:custGeom>
              <a:avLst/>
              <a:gdLst/>
              <a:ahLst/>
              <a:cxnLst/>
              <a:rect l="l" t="t" r="r" b="b"/>
              <a:pathLst>
                <a:path w="783590" h="509904">
                  <a:moveTo>
                    <a:pt x="783207" y="508159"/>
                  </a:moveTo>
                  <a:lnTo>
                    <a:pt x="710071" y="509515"/>
                  </a:lnTo>
                  <a:lnTo>
                    <a:pt x="642027" y="507458"/>
                  </a:lnTo>
                  <a:lnTo>
                    <a:pt x="578847" y="502152"/>
                  </a:lnTo>
                  <a:lnTo>
                    <a:pt x="520305" y="493759"/>
                  </a:lnTo>
                  <a:lnTo>
                    <a:pt x="466171" y="482441"/>
                  </a:lnTo>
                  <a:lnTo>
                    <a:pt x="416220" y="468361"/>
                  </a:lnTo>
                  <a:lnTo>
                    <a:pt x="370222" y="451681"/>
                  </a:lnTo>
                  <a:lnTo>
                    <a:pt x="327951" y="432564"/>
                  </a:lnTo>
                  <a:lnTo>
                    <a:pt x="289179" y="411172"/>
                  </a:lnTo>
                  <a:lnTo>
                    <a:pt x="253678" y="387667"/>
                  </a:lnTo>
                  <a:lnTo>
                    <a:pt x="221221" y="362213"/>
                  </a:lnTo>
                  <a:lnTo>
                    <a:pt x="191580" y="334971"/>
                  </a:lnTo>
                  <a:lnTo>
                    <a:pt x="164528" y="306105"/>
                  </a:lnTo>
                  <a:lnTo>
                    <a:pt x="139837" y="275776"/>
                  </a:lnTo>
                  <a:lnTo>
                    <a:pt x="117280" y="244148"/>
                  </a:lnTo>
                  <a:lnTo>
                    <a:pt x="96628" y="211382"/>
                  </a:lnTo>
                  <a:lnTo>
                    <a:pt x="77655" y="177641"/>
                  </a:lnTo>
                  <a:lnTo>
                    <a:pt x="60133" y="143087"/>
                  </a:lnTo>
                  <a:lnTo>
                    <a:pt x="43834" y="107884"/>
                  </a:lnTo>
                  <a:lnTo>
                    <a:pt x="28530" y="72193"/>
                  </a:lnTo>
                  <a:lnTo>
                    <a:pt x="13995" y="36178"/>
                  </a:lnTo>
                  <a:lnTo>
                    <a:pt x="0" y="0"/>
                  </a:lnTo>
                </a:path>
              </a:pathLst>
            </a:custGeom>
            <a:ln w="12700">
              <a:solidFill>
                <a:srgbClr val="70AD47"/>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77" name="object 77"/>
          <p:cNvSpPr txBox="1"/>
          <p:nvPr/>
        </p:nvSpPr>
        <p:spPr>
          <a:xfrm>
            <a:off x="5941117" y="2286941"/>
            <a:ext cx="307777" cy="295131"/>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000" kern="0" spc="-20" noProof="0" dirty="0">
                <a:solidFill>
                  <a:schemeClr val="bg2"/>
                </a:solidFill>
                <a:latin typeface="Open Sans" pitchFamily="2" charset="0"/>
                <a:ea typeface="Open Sans" pitchFamily="2" charset="0"/>
                <a:cs typeface="Open Sans" pitchFamily="2" charset="0"/>
              </a:rPr>
              <a:t>Pérdida</a:t>
            </a:r>
            <a:endParaRPr lang="es-EC" sz="1000" kern="0" noProof="0" dirty="0">
              <a:solidFill>
                <a:schemeClr val="bg2"/>
              </a:solidFill>
              <a:latin typeface="Open Sans" pitchFamily="2" charset="0"/>
              <a:ea typeface="Open Sans" pitchFamily="2" charset="0"/>
              <a:cs typeface="Open Sans" pitchFamily="2" charset="0"/>
            </a:endParaRPr>
          </a:p>
        </p:txBody>
      </p:sp>
      <p:sp>
        <p:nvSpPr>
          <p:cNvPr id="78" name="object 78"/>
          <p:cNvSpPr txBox="1"/>
          <p:nvPr/>
        </p:nvSpPr>
        <p:spPr>
          <a:xfrm>
            <a:off x="6447437" y="2841023"/>
            <a:ext cx="269743" cy="32055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000" kern="0" spc="-20" noProof="0" dirty="0">
                <a:solidFill>
                  <a:schemeClr val="bg2"/>
                </a:solidFill>
                <a:latin typeface="Open Sans" pitchFamily="2" charset="0"/>
                <a:ea typeface="Open Sans" pitchFamily="2" charset="0"/>
                <a:cs typeface="Open Sans" pitchFamily="2" charset="0"/>
              </a:rPr>
              <a:t>Hora</a:t>
            </a:r>
            <a:endParaRPr lang="es-EC" sz="1000" kern="0" noProof="0" dirty="0">
              <a:solidFill>
                <a:schemeClr val="bg2"/>
              </a:solidFill>
              <a:latin typeface="Open Sans" pitchFamily="2" charset="0"/>
              <a:ea typeface="Open Sans" pitchFamily="2" charset="0"/>
              <a:cs typeface="Open Sans" pitchFamily="2" charset="0"/>
            </a:endParaRPr>
          </a:p>
        </p:txBody>
      </p:sp>
      <p:pic>
        <p:nvPicPr>
          <p:cNvPr id="79" name="object 79"/>
          <p:cNvPicPr/>
          <p:nvPr/>
        </p:nvPicPr>
        <p:blipFill>
          <a:blip r:embed="rId9" cstate="print"/>
          <a:stretch>
            <a:fillRect/>
          </a:stretch>
        </p:blipFill>
        <p:spPr>
          <a:xfrm>
            <a:off x="344637" y="1848411"/>
            <a:ext cx="879133" cy="1292038"/>
          </a:xfrm>
          <a:prstGeom prst="rect">
            <a:avLst/>
          </a:prstGeom>
        </p:spPr>
      </p:pic>
      <p:sp>
        <p:nvSpPr>
          <p:cNvPr id="80" name="object 80"/>
          <p:cNvSpPr txBox="1"/>
          <p:nvPr/>
        </p:nvSpPr>
        <p:spPr>
          <a:xfrm>
            <a:off x="674797" y="3666354"/>
            <a:ext cx="7021550" cy="2505807"/>
          </a:xfrm>
          <a:prstGeom prst="rect">
            <a:avLst/>
          </a:prstGeom>
        </p:spPr>
        <p:txBody>
          <a:bodyPr vert="horz" wrap="square" lIns="0" tIns="12693" rIns="0" bIns="0" rtlCol="0">
            <a:spAutoFit/>
          </a:bodyPr>
          <a:lstStyle/>
          <a:p>
            <a:pPr marL="354824" indent="-342129" defTabSz="914035" fontAlgn="auto">
              <a:spcBef>
                <a:spcPts val="100"/>
              </a:spcBef>
              <a:spcAft>
                <a:spcPts val="0"/>
              </a:spcAft>
              <a:buFontTx/>
              <a:buAutoNum type="arabicPeriod"/>
              <a:tabLst>
                <a:tab pos="354824" algn="l"/>
              </a:tabLst>
            </a:pPr>
            <a:r>
              <a:rPr lang="es-EC" sz="1800" kern="0" spc="-60" noProof="0" dirty="0">
                <a:solidFill>
                  <a:schemeClr val="bg2"/>
                </a:solidFill>
                <a:latin typeface="Open Sans" pitchFamily="2" charset="0"/>
                <a:ea typeface="Open Sans" pitchFamily="2" charset="0"/>
                <a:cs typeface="Open Sans" pitchFamily="2" charset="0"/>
              </a:rPr>
              <a:t>Procesamiento de características: preprocesar y seleccionar características iniciales</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kern="0" spc="-45" noProof="0" dirty="0" err="1">
                <a:solidFill>
                  <a:schemeClr val="bg2"/>
                </a:solidFill>
                <a:latin typeface="Open Sans" pitchFamily="2" charset="0"/>
                <a:ea typeface="Open Sans" pitchFamily="2" charset="0"/>
                <a:cs typeface="Open Sans" pitchFamily="2" charset="0"/>
              </a:rPr>
              <a:t>Remuestreo</a:t>
            </a:r>
            <a:r>
              <a:rPr lang="es-EC" sz="1800" kern="0" spc="-45" noProof="0" dirty="0">
                <a:solidFill>
                  <a:schemeClr val="bg2"/>
                </a:solidFill>
                <a:latin typeface="Open Sans" pitchFamily="2" charset="0"/>
                <a:ea typeface="Open Sans" pitchFamily="2" charset="0"/>
                <a:cs typeface="Open Sans" pitchFamily="2" charset="0"/>
              </a:rPr>
              <a:t>/División – Divide el conjunto de datos en conjunto de entrenamiento y conjunto de prueba.</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kern="0" spc="-35" noProof="0" dirty="0">
                <a:solidFill>
                  <a:schemeClr val="bg2"/>
                </a:solidFill>
                <a:latin typeface="Open Sans" pitchFamily="2" charset="0"/>
                <a:ea typeface="Open Sans" pitchFamily="2" charset="0"/>
                <a:cs typeface="Open Sans" pitchFamily="2" charset="0"/>
              </a:rPr>
              <a:t>Seleccionar modelo – seleccionar el(los) modelo(s) a entrenar</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kern="0" spc="-105" dirty="0">
                <a:solidFill>
                  <a:schemeClr val="bg2"/>
                </a:solidFill>
                <a:latin typeface="Open Sans" pitchFamily="2" charset="0"/>
                <a:ea typeface="Open Sans" pitchFamily="2" charset="0"/>
                <a:cs typeface="Open Sans" pitchFamily="2" charset="0"/>
              </a:rPr>
              <a:t>Entrenar el modelo</a:t>
            </a:r>
            <a:r>
              <a:rPr lang="es-EC" sz="1800" kern="0" spc="-105" noProof="0" dirty="0">
                <a:solidFill>
                  <a:schemeClr val="bg2"/>
                </a:solidFill>
                <a:latin typeface="Open Sans" pitchFamily="2" charset="0"/>
                <a:ea typeface="Open Sans" pitchFamily="2" charset="0"/>
                <a:cs typeface="Open Sans" pitchFamily="2" charset="0"/>
              </a:rPr>
              <a:t>– ajustar un modelo con datos de entrenamiento</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kern="0" spc="-65" noProof="0" dirty="0">
                <a:solidFill>
                  <a:schemeClr val="bg2"/>
                </a:solidFill>
                <a:latin typeface="Open Sans" pitchFamily="2" charset="0"/>
                <a:ea typeface="Open Sans" pitchFamily="2" charset="0"/>
                <a:cs typeface="Open Sans" pitchFamily="2" charset="0"/>
              </a:rPr>
              <a:t>Evaluar el modelo – evaluar el modelo con datos de prueba</a:t>
            </a:r>
            <a:endParaRPr lang="es-EC" sz="1800" kern="0" noProof="0" dirty="0">
              <a:solidFill>
                <a:schemeClr val="bg2"/>
              </a:solidFill>
              <a:latin typeface="Open Sans" pitchFamily="2" charset="0"/>
              <a:ea typeface="Open Sans" pitchFamily="2" charset="0"/>
              <a:cs typeface="Open Sans" pitchFamily="2" charset="0"/>
            </a:endParaRPr>
          </a:p>
          <a:p>
            <a:pPr marL="354824" indent="-342129" defTabSz="914035" fontAlgn="auto">
              <a:spcBef>
                <a:spcPts val="0"/>
              </a:spcBef>
              <a:spcAft>
                <a:spcPts val="0"/>
              </a:spcAft>
              <a:buFontTx/>
              <a:buAutoNum type="arabicPeriod"/>
              <a:tabLst>
                <a:tab pos="354824" algn="l"/>
              </a:tabLst>
            </a:pPr>
            <a:r>
              <a:rPr lang="es-EC" sz="1800" kern="0" spc="-20" noProof="0" dirty="0">
                <a:solidFill>
                  <a:schemeClr val="bg2"/>
                </a:solidFill>
                <a:latin typeface="Open Sans" pitchFamily="2" charset="0"/>
                <a:ea typeface="Open Sans" pitchFamily="2" charset="0"/>
                <a:cs typeface="Open Sans" pitchFamily="2" charset="0"/>
              </a:rPr>
              <a:t>Comunicar resultados – interpreta </a:t>
            </a:r>
            <a:r>
              <a:rPr lang="es-EC" sz="1800" kern="0" spc="-20" noProof="0" dirty="0" err="1">
                <a:solidFill>
                  <a:schemeClr val="bg2"/>
                </a:solidFill>
                <a:latin typeface="Open Sans" pitchFamily="2" charset="0"/>
                <a:ea typeface="Open Sans" pitchFamily="2" charset="0"/>
                <a:cs typeface="Open Sans" pitchFamily="2" charset="0"/>
              </a:rPr>
              <a:t>losresultados</a:t>
            </a:r>
            <a:r>
              <a:rPr lang="es-EC" sz="1800" kern="0" spc="-20" noProof="0" dirty="0">
                <a:solidFill>
                  <a:schemeClr val="bg2"/>
                </a:solidFill>
                <a:latin typeface="Open Sans" pitchFamily="2" charset="0"/>
                <a:ea typeface="Open Sans" pitchFamily="2" charset="0"/>
                <a:cs typeface="Open Sans" pitchFamily="2" charset="0"/>
              </a:rPr>
              <a:t> con tablas y gráficos</a:t>
            </a:r>
            <a:endParaRPr lang="es-EC" sz="1800"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25D2FD88-99F8-56C8-9A0D-C142BE93467A}"/>
              </a:ext>
            </a:extLst>
          </p:cNvPr>
          <p:cNvPicPr>
            <a:picLocks noChangeAspect="1"/>
          </p:cNvPicPr>
          <p:nvPr/>
        </p:nvPicPr>
        <p:blipFill>
          <a:blip r:embed="rId3"/>
          <a:stretch>
            <a:fillRect/>
          </a:stretch>
        </p:blipFill>
        <p:spPr>
          <a:xfrm>
            <a:off x="5899566" y="2691576"/>
            <a:ext cx="5090601" cy="3322608"/>
          </a:xfrm>
          <a:prstGeom prst="rect">
            <a:avLst/>
          </a:prstGeom>
        </p:spPr>
      </p:pic>
      <p:sp>
        <p:nvSpPr>
          <p:cNvPr id="4" name="object 4"/>
          <p:cNvSpPr/>
          <p:nvPr/>
        </p:nvSpPr>
        <p:spPr>
          <a:xfrm>
            <a:off x="7700101" y="2252417"/>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 name="object 5"/>
          <p:cNvSpPr/>
          <p:nvPr/>
        </p:nvSpPr>
        <p:spPr>
          <a:xfrm>
            <a:off x="8602988" y="2325039"/>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1" name="Title 30">
            <a:extLst>
              <a:ext uri="{FF2B5EF4-FFF2-40B4-BE49-F238E27FC236}">
                <a16:creationId xmlns:a16="http://schemas.microsoft.com/office/drawing/2014/main" id="{2733633F-0523-7A28-5EB8-C4A1983DA5C3}"/>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49</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DA896F99-C960-478B-5D80-FDEF4D7678CA}"/>
              </a:ext>
            </a:extLst>
          </p:cNvPr>
          <p:cNvGrpSpPr/>
          <p:nvPr/>
        </p:nvGrpSpPr>
        <p:grpSpPr>
          <a:xfrm>
            <a:off x="849480" y="1179400"/>
            <a:ext cx="4242388" cy="4119604"/>
            <a:chOff x="2241162" y="2278233"/>
            <a:chExt cx="3179786" cy="3087756"/>
          </a:xfrm>
        </p:grpSpPr>
        <p:grpSp>
          <p:nvGrpSpPr>
            <p:cNvPr id="6" name="object 6"/>
            <p:cNvGrpSpPr/>
            <p:nvPr/>
          </p:nvGrpSpPr>
          <p:grpSpPr>
            <a:xfrm>
              <a:off x="2241162" y="2278233"/>
              <a:ext cx="3179786" cy="3087756"/>
              <a:chOff x="2240060" y="2276872"/>
              <a:chExt cx="3181350" cy="3089275"/>
            </a:xfrm>
          </p:grpSpPr>
          <p:pic>
            <p:nvPicPr>
              <p:cNvPr id="7" name="object 7"/>
              <p:cNvPicPr/>
              <p:nvPr/>
            </p:nvPicPr>
            <p:blipFill>
              <a:blip r:embed="rId4" cstate="print"/>
              <a:stretch>
                <a:fillRect/>
              </a:stretch>
            </p:blipFill>
            <p:spPr>
              <a:xfrm>
                <a:off x="2240060" y="2276872"/>
                <a:ext cx="3180946" cy="3089000"/>
              </a:xfrm>
              <a:prstGeom prst="rect">
                <a:avLst/>
              </a:prstGeom>
            </p:spPr>
          </p:pic>
          <p:sp>
            <p:nvSpPr>
              <p:cNvPr id="8" name="object 8"/>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9FBFCD39-FAEE-EFF9-7DD4-7AC051693974}"/>
              </a:ext>
            </a:extLst>
          </p:cNvPr>
          <p:cNvSpPr txBox="1"/>
          <p:nvPr/>
        </p:nvSpPr>
        <p:spPr>
          <a:xfrm>
            <a:off x="6743825" y="190192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1EEE5A9D-69C7-8331-4B64-B37D630ADE4C}"/>
              </a:ext>
            </a:extLst>
          </p:cNvPr>
          <p:cNvSpPr txBox="1"/>
          <p:nvPr/>
        </p:nvSpPr>
        <p:spPr>
          <a:xfrm>
            <a:off x="8602988" y="1952911"/>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257FF911-9F35-2CBC-D2B8-6B20FC292B39}"/>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C536051D-9BA7-65DA-D667-534D765E458A}"/>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3178DAC3-C29A-C4CD-856D-D8F551968D96}"/>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325C5369-3F10-361A-7E61-82F741BDFD85}"/>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DFBCF19C-83EE-05A3-FE21-75CE5163EF82}"/>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A7AB7511-FF1A-A093-BA1B-A01295BAEE92}"/>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69A2D6BA-57B6-6226-2678-ABD1A87E0438}"/>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667993" y="897922"/>
            <a:ext cx="10313040" cy="566687"/>
          </a:xfrm>
          <a:prstGeom prst="rect">
            <a:avLst/>
          </a:prstGeom>
        </p:spPr>
        <p:txBody>
          <a:bodyPr vert="horz" wrap="square" lIns="0" tIns="12693" rIns="0" bIns="0" rtlCol="0">
            <a:spAutoFit/>
          </a:bodyPr>
          <a:lstStyle/>
          <a:p>
            <a:pPr marL="12695" algn="ctr" defTabSz="914035">
              <a:spcBef>
                <a:spcPts val="100"/>
              </a:spcBef>
              <a:tabLst>
                <a:tab pos="2814464" algn="l"/>
              </a:tabLst>
            </a:pPr>
            <a:r>
              <a:rPr lang="es-EC" sz="3599" kern="0" spc="-55" noProof="0" dirty="0">
                <a:solidFill>
                  <a:schemeClr val="bg2"/>
                </a:solidFill>
                <a:latin typeface="Arial"/>
                <a:cs typeface="Arial"/>
              </a:rPr>
              <a:t>Machine </a:t>
            </a:r>
            <a:r>
              <a:rPr lang="es-EC" sz="3599" kern="0" spc="-55" noProof="0" dirty="0" err="1">
                <a:solidFill>
                  <a:schemeClr val="bg2"/>
                </a:solidFill>
                <a:latin typeface="Arial"/>
                <a:cs typeface="Arial"/>
              </a:rPr>
              <a:t>learning</a:t>
            </a:r>
            <a:r>
              <a:rPr lang="es-EC" sz="3599" kern="0" spc="-55" noProof="0" dirty="0">
                <a:solidFill>
                  <a:schemeClr val="bg2"/>
                </a:solidFill>
                <a:latin typeface="Arial"/>
                <a:cs typeface="Arial"/>
              </a:rPr>
              <a:t>: Precisión predictiva</a:t>
            </a:r>
            <a:endParaRPr lang="es-EC" sz="3599" kern="0" noProof="0" dirty="0">
              <a:solidFill>
                <a:schemeClr val="bg2"/>
              </a:solidFill>
              <a:latin typeface="Arial"/>
              <a:cs typeface="Arial"/>
            </a:endParaRPr>
          </a:p>
        </p:txBody>
      </p:sp>
      <p:sp>
        <p:nvSpPr>
          <p:cNvPr id="9" name="Title 8">
            <a:extLst>
              <a:ext uri="{FF2B5EF4-FFF2-40B4-BE49-F238E27FC236}">
                <a16:creationId xmlns:a16="http://schemas.microsoft.com/office/drawing/2014/main" id="{E6B60A06-29DD-1F8E-B43F-0CD9361AEB37}"/>
              </a:ext>
            </a:extLst>
          </p:cNvPr>
          <p:cNvSpPr>
            <a:spLocks noGrp="1"/>
          </p:cNvSpPr>
          <p:nvPr>
            <p:ph type="title"/>
          </p:nvPr>
        </p:nvSpPr>
        <p:spPr/>
        <p:txBody>
          <a:bodyPr/>
          <a:lstStyle/>
          <a:p>
            <a:r>
              <a:rPr lang="es-EC" noProof="0" dirty="0"/>
              <a:t>Dos culturas: Machine </a:t>
            </a:r>
            <a:r>
              <a:rPr lang="es-EC" noProof="0" dirty="0" err="1"/>
              <a:t>Learning</a:t>
            </a:r>
            <a:endParaRPr lang="es-EC" noProof="0" dirty="0"/>
          </a:p>
        </p:txBody>
      </p:sp>
      <p:pic>
        <p:nvPicPr>
          <p:cNvPr id="4098" name="Picture 2" descr="Deep Learning vs Machine Learning: The Ultimate Battle.">
            <a:extLst>
              <a:ext uri="{FF2B5EF4-FFF2-40B4-BE49-F238E27FC236}">
                <a16:creationId xmlns:a16="http://schemas.microsoft.com/office/drawing/2014/main" id="{16FC02F2-97B4-A428-482F-FD5C02F295C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61589" b="4326"/>
          <a:stretch>
            <a:fillRect/>
          </a:stretch>
        </p:blipFill>
        <p:spPr bwMode="auto">
          <a:xfrm>
            <a:off x="843292" y="2326512"/>
            <a:ext cx="10503830" cy="2685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F4203404-8116-5DAB-839B-E548C560DAC6}"/>
              </a:ext>
            </a:extLst>
          </p:cNvPr>
          <p:cNvSpPr>
            <a:spLocks noGrp="1"/>
          </p:cNvSpPr>
          <p:nvPr>
            <p:ph type="title"/>
          </p:nvPr>
        </p:nvSpPr>
        <p:spPr/>
        <p:txBody>
          <a:bodyPr/>
          <a:lstStyle/>
          <a:p>
            <a:r>
              <a:rPr lang="es-ES" dirty="0"/>
              <a:t>Métrica de Regresión de Evaluación de Modelos </a:t>
            </a:r>
            <a:endParaRPr lang="es-EC" dirty="0"/>
          </a:p>
        </p:txBody>
      </p:sp>
      <p:sp>
        <p:nvSpPr>
          <p:cNvPr id="28" name="object 28"/>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schemeClr val="bg2"/>
                </a:solidFill>
                <a:latin typeface="Open Sans" pitchFamily="2" charset="0"/>
                <a:ea typeface="Open Sans" pitchFamily="2" charset="0"/>
                <a:cs typeface="Open Sans" pitchFamily="2" charset="0"/>
              </a:rPr>
              <a:pPr marL="38084" defTabSz="914035" fontAlgn="auto">
                <a:lnSpc>
                  <a:spcPts val="1645"/>
                </a:lnSpc>
                <a:spcBef>
                  <a:spcPts val="0"/>
                </a:spcBef>
                <a:spcAft>
                  <a:spcPts val="0"/>
                </a:spcAft>
              </a:pPr>
              <a:t>50</a:t>
            </a:fld>
            <a:endParaRPr lang="es-EC" sz="1400" kern="0" noProof="0" dirty="0">
              <a:solidFill>
                <a:schemeClr val="bg2"/>
              </a:solidFill>
              <a:latin typeface="Open Sans" pitchFamily="2" charset="0"/>
              <a:ea typeface="Open Sans" pitchFamily="2" charset="0"/>
              <a:cs typeface="Open Sans" pitchFamily="2" charset="0"/>
            </a:endParaRPr>
          </a:p>
        </p:txBody>
      </p:sp>
      <p:sp>
        <p:nvSpPr>
          <p:cNvPr id="7" name="object 7"/>
          <p:cNvSpPr txBox="1"/>
          <p:nvPr/>
        </p:nvSpPr>
        <p:spPr>
          <a:xfrm>
            <a:off x="10140690" y="3400632"/>
            <a:ext cx="440874" cy="454430"/>
          </a:xfrm>
          <a:prstGeom prst="rect">
            <a:avLst/>
          </a:prstGeom>
        </p:spPr>
        <p:txBody>
          <a:bodyPr vert="horz" wrap="square" lIns="0" tIns="0" rIns="0" bIns="0" rtlCol="0">
            <a:spAutoFit/>
          </a:bodyPr>
          <a:lstStyle/>
          <a:p>
            <a:pPr defTabSz="914035" fontAlgn="auto">
              <a:lnSpc>
                <a:spcPts val="1545"/>
              </a:lnSpc>
              <a:spcBef>
                <a:spcPts val="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grpSp>
        <p:nvGrpSpPr>
          <p:cNvPr id="8" name="object 8"/>
          <p:cNvGrpSpPr/>
          <p:nvPr/>
        </p:nvGrpSpPr>
        <p:grpSpPr>
          <a:xfrm>
            <a:off x="6315922" y="868318"/>
            <a:ext cx="5127043" cy="4978584"/>
            <a:chOff x="6012091" y="1931126"/>
            <a:chExt cx="4342130" cy="4216400"/>
          </a:xfrm>
        </p:grpSpPr>
        <p:pic>
          <p:nvPicPr>
            <p:cNvPr id="9" name="object 9"/>
            <p:cNvPicPr/>
            <p:nvPr/>
          </p:nvPicPr>
          <p:blipFill>
            <a:blip r:embed="rId2" cstate="print"/>
            <a:stretch>
              <a:fillRect/>
            </a:stretch>
          </p:blipFill>
          <p:spPr>
            <a:xfrm>
              <a:off x="6012091" y="1931126"/>
              <a:ext cx="4341812" cy="4216311"/>
            </a:xfrm>
            <a:prstGeom prst="rect">
              <a:avLst/>
            </a:prstGeom>
          </p:spPr>
        </p:pic>
        <p:sp>
          <p:nvSpPr>
            <p:cNvPr id="10" name="object 10"/>
            <p:cNvSpPr/>
            <p:nvPr/>
          </p:nvSpPr>
          <p:spPr>
            <a:xfrm>
              <a:off x="7631328" y="3478948"/>
              <a:ext cx="1300480" cy="1471930"/>
            </a:xfrm>
            <a:custGeom>
              <a:avLst/>
              <a:gdLst/>
              <a:ahLst/>
              <a:cxnLst/>
              <a:rect l="l" t="t" r="r" b="b"/>
              <a:pathLst>
                <a:path w="1300479" h="1471929">
                  <a:moveTo>
                    <a:pt x="76200" y="76200"/>
                  </a:moveTo>
                  <a:lnTo>
                    <a:pt x="69850" y="63500"/>
                  </a:lnTo>
                  <a:lnTo>
                    <a:pt x="38100" y="0"/>
                  </a:lnTo>
                  <a:lnTo>
                    <a:pt x="0" y="76200"/>
                  </a:lnTo>
                  <a:lnTo>
                    <a:pt x="34925" y="76200"/>
                  </a:lnTo>
                  <a:lnTo>
                    <a:pt x="34937" y="1204912"/>
                  </a:lnTo>
                  <a:lnTo>
                    <a:pt x="41287" y="1204912"/>
                  </a:lnTo>
                  <a:lnTo>
                    <a:pt x="41275" y="76200"/>
                  </a:lnTo>
                  <a:lnTo>
                    <a:pt x="76200" y="76200"/>
                  </a:lnTo>
                  <a:close/>
                </a:path>
                <a:path w="1300479" h="1471929">
                  <a:moveTo>
                    <a:pt x="1300175" y="1395412"/>
                  </a:moveTo>
                  <a:lnTo>
                    <a:pt x="1265250" y="1395412"/>
                  </a:lnTo>
                  <a:lnTo>
                    <a:pt x="1265250" y="628650"/>
                  </a:lnTo>
                  <a:lnTo>
                    <a:pt x="1258900" y="628650"/>
                  </a:lnTo>
                  <a:lnTo>
                    <a:pt x="1258900" y="1395412"/>
                  </a:lnTo>
                  <a:lnTo>
                    <a:pt x="1223975" y="1395412"/>
                  </a:lnTo>
                  <a:lnTo>
                    <a:pt x="1262075" y="1471612"/>
                  </a:lnTo>
                  <a:lnTo>
                    <a:pt x="1293825" y="1408112"/>
                  </a:lnTo>
                  <a:lnTo>
                    <a:pt x="1300175" y="1395412"/>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1" name="object 11"/>
            <p:cNvSpPr/>
            <p:nvPr/>
          </p:nvSpPr>
          <p:spPr>
            <a:xfrm>
              <a:off x="8960078" y="4086951"/>
              <a:ext cx="149225" cy="741680"/>
            </a:xfrm>
            <a:custGeom>
              <a:avLst/>
              <a:gdLst/>
              <a:ahLst/>
              <a:cxnLst/>
              <a:rect l="l" t="t" r="r" b="b"/>
              <a:pathLst>
                <a:path w="149225" h="741679">
                  <a:moveTo>
                    <a:pt x="0" y="0"/>
                  </a:moveTo>
                  <a:lnTo>
                    <a:pt x="29042" y="977"/>
                  </a:lnTo>
                  <a:lnTo>
                    <a:pt x="52759" y="3642"/>
                  </a:lnTo>
                  <a:lnTo>
                    <a:pt x="68749" y="7594"/>
                  </a:lnTo>
                  <a:lnTo>
                    <a:pt x="74612" y="12434"/>
                  </a:lnTo>
                  <a:lnTo>
                    <a:pt x="74612" y="358246"/>
                  </a:lnTo>
                  <a:lnTo>
                    <a:pt x="80475" y="363086"/>
                  </a:lnTo>
                  <a:lnTo>
                    <a:pt x="96466" y="367038"/>
                  </a:lnTo>
                  <a:lnTo>
                    <a:pt x="120182" y="369703"/>
                  </a:lnTo>
                  <a:lnTo>
                    <a:pt x="149225" y="370681"/>
                  </a:lnTo>
                  <a:lnTo>
                    <a:pt x="120182" y="371658"/>
                  </a:lnTo>
                  <a:lnTo>
                    <a:pt x="96466" y="374323"/>
                  </a:lnTo>
                  <a:lnTo>
                    <a:pt x="80475" y="378275"/>
                  </a:lnTo>
                  <a:lnTo>
                    <a:pt x="74612" y="383115"/>
                  </a:lnTo>
                  <a:lnTo>
                    <a:pt x="74612" y="728927"/>
                  </a:lnTo>
                  <a:lnTo>
                    <a:pt x="68749" y="733767"/>
                  </a:lnTo>
                  <a:lnTo>
                    <a:pt x="52759" y="737719"/>
                  </a:lnTo>
                  <a:lnTo>
                    <a:pt x="29042" y="740384"/>
                  </a:lnTo>
                  <a:lnTo>
                    <a:pt x="0" y="741362"/>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2" name="object 12"/>
            <p:cNvSpPr/>
            <p:nvPr/>
          </p:nvSpPr>
          <p:spPr>
            <a:xfrm>
              <a:off x="7456716" y="3607526"/>
              <a:ext cx="212725" cy="1076325"/>
            </a:xfrm>
            <a:custGeom>
              <a:avLst/>
              <a:gdLst/>
              <a:ahLst/>
              <a:cxnLst/>
              <a:rect l="l" t="t" r="r" b="b"/>
              <a:pathLst>
                <a:path w="212725" h="1076325">
                  <a:moveTo>
                    <a:pt x="212725" y="0"/>
                  </a:moveTo>
                  <a:lnTo>
                    <a:pt x="171323" y="1393"/>
                  </a:lnTo>
                  <a:lnTo>
                    <a:pt x="137515" y="5192"/>
                  </a:lnTo>
                  <a:lnTo>
                    <a:pt x="114720" y="10826"/>
                  </a:lnTo>
                  <a:lnTo>
                    <a:pt x="106362" y="17726"/>
                  </a:lnTo>
                  <a:lnTo>
                    <a:pt x="106362" y="520435"/>
                  </a:lnTo>
                  <a:lnTo>
                    <a:pt x="98004" y="527335"/>
                  </a:lnTo>
                  <a:lnTo>
                    <a:pt x="75209" y="532970"/>
                  </a:lnTo>
                  <a:lnTo>
                    <a:pt x="41401" y="536769"/>
                  </a:lnTo>
                  <a:lnTo>
                    <a:pt x="0" y="538162"/>
                  </a:lnTo>
                  <a:lnTo>
                    <a:pt x="41401" y="539555"/>
                  </a:lnTo>
                  <a:lnTo>
                    <a:pt x="75209" y="543354"/>
                  </a:lnTo>
                  <a:lnTo>
                    <a:pt x="98004" y="548989"/>
                  </a:lnTo>
                  <a:lnTo>
                    <a:pt x="106362" y="555889"/>
                  </a:lnTo>
                  <a:lnTo>
                    <a:pt x="106362" y="1058598"/>
                  </a:lnTo>
                  <a:lnTo>
                    <a:pt x="114720" y="1065498"/>
                  </a:lnTo>
                  <a:lnTo>
                    <a:pt x="137515" y="1071132"/>
                  </a:lnTo>
                  <a:lnTo>
                    <a:pt x="171323" y="1074931"/>
                  </a:lnTo>
                  <a:lnTo>
                    <a:pt x="212725" y="1076325"/>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3" name="object 13"/>
          <p:cNvSpPr txBox="1"/>
          <p:nvPr/>
        </p:nvSpPr>
        <p:spPr>
          <a:xfrm>
            <a:off x="7437976" y="3329760"/>
            <a:ext cx="470866" cy="52410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sp>
        <p:nvSpPr>
          <p:cNvPr id="14" name="object 14"/>
          <p:cNvSpPr txBox="1"/>
          <p:nvPr/>
        </p:nvSpPr>
        <p:spPr>
          <a:xfrm>
            <a:off x="10137210" y="3693257"/>
            <a:ext cx="470866" cy="52410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400" kern="0" spc="-10" noProof="0" dirty="0">
                <a:solidFill>
                  <a:schemeClr val="bg2"/>
                </a:solidFill>
                <a:latin typeface="Open Sans" pitchFamily="2" charset="0"/>
                <a:ea typeface="Open Sans" pitchFamily="2" charset="0"/>
                <a:cs typeface="Open Sans" pitchFamily="2" charset="0"/>
              </a:rPr>
              <a:t>Error</a:t>
            </a:r>
            <a:endParaRPr lang="es-EC" sz="1400" kern="0" noProof="0" dirty="0">
              <a:solidFill>
                <a:schemeClr val="bg2"/>
              </a:solidFill>
              <a:latin typeface="Open Sans" pitchFamily="2" charset="0"/>
              <a:ea typeface="Open Sans" pitchFamily="2" charset="0"/>
              <a:cs typeface="Open Sans" pitchFamily="2" charset="0"/>
            </a:endParaRPr>
          </a:p>
        </p:txBody>
      </p:sp>
      <p:sp>
        <p:nvSpPr>
          <p:cNvPr id="26" name="object 26"/>
          <p:cNvSpPr txBox="1"/>
          <p:nvPr/>
        </p:nvSpPr>
        <p:spPr>
          <a:xfrm>
            <a:off x="7933432" y="2136099"/>
            <a:ext cx="618575" cy="669520"/>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7" name="object 27"/>
          <p:cNvSpPr txBox="1"/>
          <p:nvPr/>
        </p:nvSpPr>
        <p:spPr>
          <a:xfrm>
            <a:off x="8736578" y="2136098"/>
            <a:ext cx="1512320" cy="996710"/>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pic>
        <p:nvPicPr>
          <p:cNvPr id="58" name="Picture 57">
            <a:extLst>
              <a:ext uri="{FF2B5EF4-FFF2-40B4-BE49-F238E27FC236}">
                <a16:creationId xmlns:a16="http://schemas.microsoft.com/office/drawing/2014/main" id="{877332B0-271E-77F4-DF89-B8C3D5334D0C}"/>
              </a:ext>
            </a:extLst>
          </p:cNvPr>
          <p:cNvPicPr>
            <a:picLocks noChangeAspect="1"/>
          </p:cNvPicPr>
          <p:nvPr/>
        </p:nvPicPr>
        <p:blipFill>
          <a:blip r:embed="rId3"/>
          <a:stretch>
            <a:fillRect/>
          </a:stretch>
        </p:blipFill>
        <p:spPr>
          <a:xfrm>
            <a:off x="1113572" y="1485286"/>
            <a:ext cx="3977985" cy="1371719"/>
          </a:xfrm>
          <a:prstGeom prst="rect">
            <a:avLst/>
          </a:prstGeom>
        </p:spPr>
      </p:pic>
      <p:pic>
        <p:nvPicPr>
          <p:cNvPr id="62" name="Picture 61">
            <a:extLst>
              <a:ext uri="{FF2B5EF4-FFF2-40B4-BE49-F238E27FC236}">
                <a16:creationId xmlns:a16="http://schemas.microsoft.com/office/drawing/2014/main" id="{B62583E5-8B33-FA1D-E87D-241225D9CBEA}"/>
              </a:ext>
            </a:extLst>
          </p:cNvPr>
          <p:cNvPicPr>
            <a:picLocks noChangeAspect="1"/>
          </p:cNvPicPr>
          <p:nvPr/>
        </p:nvPicPr>
        <p:blipFill>
          <a:blip r:embed="rId4"/>
          <a:stretch>
            <a:fillRect/>
          </a:stretch>
        </p:blipFill>
        <p:spPr>
          <a:xfrm>
            <a:off x="1402347" y="3953930"/>
            <a:ext cx="2255715" cy="967824"/>
          </a:xfrm>
          <a:prstGeom prst="rect">
            <a:avLst/>
          </a:prstGeom>
        </p:spPr>
      </p:pic>
      <p:sp>
        <p:nvSpPr>
          <p:cNvPr id="64" name="TextBox 63">
            <a:extLst>
              <a:ext uri="{FF2B5EF4-FFF2-40B4-BE49-F238E27FC236}">
                <a16:creationId xmlns:a16="http://schemas.microsoft.com/office/drawing/2014/main" id="{C869EB1B-578A-D5E5-BE17-E4E78915AE7A}"/>
              </a:ext>
            </a:extLst>
          </p:cNvPr>
          <p:cNvSpPr txBox="1"/>
          <p:nvPr/>
        </p:nvSpPr>
        <p:spPr>
          <a:xfrm>
            <a:off x="1102459" y="1148086"/>
            <a:ext cx="6175092" cy="384721"/>
          </a:xfrm>
          <a:prstGeom prst="rect">
            <a:avLst/>
          </a:prstGeom>
          <a:noFill/>
        </p:spPr>
        <p:txBody>
          <a:bodyPr wrap="square">
            <a:spAutoFit/>
          </a:bodyPr>
          <a:lstStyle/>
          <a:p>
            <a:r>
              <a:rPr lang="en-GB" b="1" dirty="0">
                <a:solidFill>
                  <a:schemeClr val="bg2"/>
                </a:solidFill>
                <a:latin typeface="Open Sans" pitchFamily="2" charset="0"/>
                <a:ea typeface="Open Sans" pitchFamily="2" charset="0"/>
                <a:cs typeface="Open Sans" pitchFamily="2" charset="0"/>
              </a:rPr>
              <a:t>Error </a:t>
            </a:r>
            <a:r>
              <a:rPr lang="en-GB" b="1" dirty="0" err="1">
                <a:solidFill>
                  <a:schemeClr val="bg2"/>
                </a:solidFill>
                <a:latin typeface="Open Sans" pitchFamily="2" charset="0"/>
                <a:ea typeface="Open Sans" pitchFamily="2" charset="0"/>
                <a:cs typeface="Open Sans" pitchFamily="2" charset="0"/>
              </a:rPr>
              <a:t>cuadrático</a:t>
            </a:r>
            <a:r>
              <a:rPr lang="en-GB" b="1" dirty="0">
                <a:solidFill>
                  <a:schemeClr val="bg2"/>
                </a:solidFill>
                <a:latin typeface="Open Sans" pitchFamily="2" charset="0"/>
                <a:ea typeface="Open Sans" pitchFamily="2" charset="0"/>
                <a:cs typeface="Open Sans" pitchFamily="2" charset="0"/>
              </a:rPr>
              <a:t> medio</a:t>
            </a:r>
            <a:endParaRPr lang="es-EC" b="1" dirty="0">
              <a:solidFill>
                <a:schemeClr val="bg2"/>
              </a:solidFill>
              <a:latin typeface="Open Sans" pitchFamily="2" charset="0"/>
              <a:ea typeface="Open Sans" pitchFamily="2" charset="0"/>
              <a:cs typeface="Open Sans" pitchFamily="2" charset="0"/>
            </a:endParaRPr>
          </a:p>
        </p:txBody>
      </p:sp>
      <p:sp>
        <p:nvSpPr>
          <p:cNvPr id="65" name="TextBox 64">
            <a:extLst>
              <a:ext uri="{FF2B5EF4-FFF2-40B4-BE49-F238E27FC236}">
                <a16:creationId xmlns:a16="http://schemas.microsoft.com/office/drawing/2014/main" id="{DB391BE7-729F-64F3-0C7F-BCA4D1E585A6}"/>
              </a:ext>
            </a:extLst>
          </p:cNvPr>
          <p:cNvSpPr txBox="1"/>
          <p:nvPr/>
        </p:nvSpPr>
        <p:spPr>
          <a:xfrm>
            <a:off x="1115669" y="3290838"/>
            <a:ext cx="6175092" cy="384721"/>
          </a:xfrm>
          <a:prstGeom prst="rect">
            <a:avLst/>
          </a:prstGeom>
          <a:noFill/>
        </p:spPr>
        <p:txBody>
          <a:bodyPr wrap="square">
            <a:spAutoFit/>
          </a:bodyPr>
          <a:lstStyle/>
          <a:p>
            <a:r>
              <a:rPr lang="en-GB" b="1" dirty="0">
                <a:solidFill>
                  <a:schemeClr val="bg2"/>
                </a:solidFill>
                <a:latin typeface="Open Sans" pitchFamily="2" charset="0"/>
                <a:ea typeface="Open Sans" pitchFamily="2" charset="0"/>
                <a:cs typeface="Open Sans" pitchFamily="2" charset="0"/>
              </a:rPr>
              <a:t>Calidad del </a:t>
            </a:r>
            <a:r>
              <a:rPr lang="en-GB" b="1" dirty="0" err="1">
                <a:solidFill>
                  <a:schemeClr val="bg2"/>
                </a:solidFill>
                <a:latin typeface="Open Sans" pitchFamily="2" charset="0"/>
                <a:ea typeface="Open Sans" pitchFamily="2" charset="0"/>
                <a:cs typeface="Open Sans" pitchFamily="2" charset="0"/>
              </a:rPr>
              <a:t>ajuste</a:t>
            </a:r>
            <a:endParaRPr lang="es-EC" b="1"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a:extLst>
              <a:ext uri="{FF2B5EF4-FFF2-40B4-BE49-F238E27FC236}">
                <a16:creationId xmlns:a16="http://schemas.microsoft.com/office/drawing/2014/main" id="{94E840EF-86B5-E91D-FE8D-EA7559F9C21F}"/>
              </a:ext>
            </a:extLst>
          </p:cNvPr>
          <p:cNvSpPr>
            <a:spLocks noGrp="1"/>
          </p:cNvSpPr>
          <p:nvPr>
            <p:ph type="title"/>
          </p:nvPr>
        </p:nvSpPr>
        <p:spPr/>
        <p:txBody>
          <a:bodyPr/>
          <a:lstStyle/>
          <a:p>
            <a:r>
              <a:rPr lang="es-ES" dirty="0"/>
              <a:t>Métrica de Clasificación de Evaluación de Modelos </a:t>
            </a:r>
            <a:endParaRPr lang="es-EC" dirty="0"/>
          </a:p>
        </p:txBody>
      </p:sp>
      <p:sp>
        <p:nvSpPr>
          <p:cNvPr id="4" name="object 4"/>
          <p:cNvSpPr txBox="1"/>
          <p:nvPr/>
        </p:nvSpPr>
        <p:spPr>
          <a:xfrm>
            <a:off x="5057534" y="780335"/>
            <a:ext cx="6126641" cy="429854"/>
          </a:xfrm>
          <a:prstGeom prst="rect">
            <a:avLst/>
          </a:prstGeom>
        </p:spPr>
        <p:txBody>
          <a:bodyPr vert="horz" wrap="square" lIns="0" tIns="12693" rIns="0" bIns="0" rtlCol="0">
            <a:spAutoFit/>
          </a:bodyPr>
          <a:lstStyle/>
          <a:p>
            <a:pPr marL="12695" marR="5077" indent="18407" defTabSz="914035" fontAlgn="auto">
              <a:lnSpc>
                <a:spcPct val="152000"/>
              </a:lnSpc>
              <a:spcBef>
                <a:spcPts val="100"/>
              </a:spcBef>
              <a:spcAft>
                <a:spcPts val="0"/>
              </a:spcAft>
              <a:tabLst>
                <a:tab pos="3316547" algn="l"/>
              </a:tabLst>
            </a:pPr>
            <a:r>
              <a:rPr lang="es-EC" sz="2000" kern="0" spc="-25" noProof="0" dirty="0">
                <a:solidFill>
                  <a:schemeClr val="bg2"/>
                </a:solidFill>
                <a:latin typeface="Open Sans" pitchFamily="2" charset="0"/>
                <a:ea typeface="Open Sans" pitchFamily="2" charset="0"/>
                <a:cs typeface="Open Sans" pitchFamily="2" charset="0"/>
              </a:rPr>
              <a:t>Precisión = Correcto/Total</a:t>
            </a:r>
            <a:endParaRPr lang="es-EC" sz="2000" kern="0" noProof="0" dirty="0">
              <a:solidFill>
                <a:schemeClr val="bg2"/>
              </a:solidFill>
              <a:latin typeface="Open Sans" pitchFamily="2" charset="0"/>
              <a:ea typeface="Open Sans" pitchFamily="2" charset="0"/>
              <a:cs typeface="Open Sans" pitchFamily="2" charset="0"/>
            </a:endParaRPr>
          </a:p>
        </p:txBody>
      </p:sp>
      <p:sp>
        <p:nvSpPr>
          <p:cNvPr id="5" name="object 5"/>
          <p:cNvSpPr txBox="1"/>
          <p:nvPr/>
        </p:nvSpPr>
        <p:spPr>
          <a:xfrm>
            <a:off x="5076482" y="4438702"/>
            <a:ext cx="7769159" cy="1577348"/>
          </a:xfrm>
          <a:prstGeom prst="rect">
            <a:avLst/>
          </a:prstGeom>
        </p:spPr>
        <p:txBody>
          <a:bodyPr vert="horz" wrap="square" lIns="0" tIns="12693" rIns="0" bIns="0" rtlCol="0">
            <a:spAutoFit/>
          </a:bodyPr>
          <a:lstStyle/>
          <a:p>
            <a:pPr marL="12695" marR="2259696" defTabSz="914035" fontAlgn="auto">
              <a:spcBef>
                <a:spcPts val="100"/>
              </a:spcBef>
              <a:spcAft>
                <a:spcPts val="0"/>
              </a:spcAft>
            </a:pPr>
            <a:r>
              <a:rPr lang="es-EC" sz="2000" kern="0" spc="-45" noProof="0" dirty="0">
                <a:solidFill>
                  <a:schemeClr val="bg2"/>
                </a:solidFill>
                <a:latin typeface="Open Sans" pitchFamily="2" charset="0"/>
                <a:ea typeface="Open Sans" pitchFamily="2" charset="0"/>
                <a:cs typeface="Open Sans" pitchFamily="2" charset="0"/>
              </a:rPr>
              <a:t>Precisión = TP/(TP+FP) </a:t>
            </a:r>
          </a:p>
          <a:p>
            <a:pPr marL="12695" marR="2259696" defTabSz="914035" fontAlgn="auto">
              <a:spcBef>
                <a:spcPts val="100"/>
              </a:spcBef>
              <a:spcAft>
                <a:spcPts val="0"/>
              </a:spcAft>
            </a:pPr>
            <a:r>
              <a:rPr lang="es-EC" sz="2000" kern="0" spc="-45" noProof="0" dirty="0">
                <a:solidFill>
                  <a:schemeClr val="bg2"/>
                </a:solidFill>
                <a:latin typeface="Open Sans" pitchFamily="2" charset="0"/>
                <a:ea typeface="Open Sans" pitchFamily="2" charset="0"/>
                <a:cs typeface="Open Sans" pitchFamily="2" charset="0"/>
              </a:rPr>
              <a:t>Recuperación = TP/(TP+FN)</a:t>
            </a:r>
            <a:endParaRPr lang="es-EC" sz="2000" kern="0" noProof="0" dirty="0">
              <a:solidFill>
                <a:schemeClr val="bg2"/>
              </a:solidFill>
              <a:latin typeface="Open Sans" pitchFamily="2" charset="0"/>
              <a:ea typeface="Open Sans" pitchFamily="2" charset="0"/>
              <a:cs typeface="Open Sans" pitchFamily="2" charset="0"/>
            </a:endParaRPr>
          </a:p>
          <a:p>
            <a:pPr marL="12695" defTabSz="914035" fontAlgn="auto">
              <a:spcBef>
                <a:spcPts val="0"/>
              </a:spcBef>
              <a:spcAft>
                <a:spcPts val="0"/>
              </a:spcAft>
            </a:pPr>
            <a:r>
              <a:rPr lang="es-EC" sz="2000" kern="0" spc="-50" noProof="0" dirty="0">
                <a:solidFill>
                  <a:schemeClr val="bg2"/>
                </a:solidFill>
                <a:latin typeface="Open Sans" pitchFamily="2" charset="0"/>
                <a:ea typeface="Open Sans" pitchFamily="2" charset="0"/>
                <a:cs typeface="Open Sans" pitchFamily="2" charset="0"/>
              </a:rPr>
              <a:t>F1 = 2(Precisión* </a:t>
            </a:r>
            <a:r>
              <a:rPr lang="es-EC" sz="2000" kern="0" spc="-50" noProof="0" dirty="0" err="1">
                <a:solidFill>
                  <a:schemeClr val="bg2"/>
                </a:solidFill>
                <a:latin typeface="Open Sans" pitchFamily="2" charset="0"/>
                <a:ea typeface="Open Sans" pitchFamily="2" charset="0"/>
                <a:cs typeface="Open Sans" pitchFamily="2" charset="0"/>
              </a:rPr>
              <a:t>Recuperacion</a:t>
            </a:r>
            <a:r>
              <a:rPr lang="es-EC" sz="2000" kern="0" spc="-50" noProof="0" dirty="0">
                <a:solidFill>
                  <a:schemeClr val="bg2"/>
                </a:solidFill>
                <a:latin typeface="Open Sans" pitchFamily="2" charset="0"/>
                <a:ea typeface="Open Sans" pitchFamily="2" charset="0"/>
                <a:cs typeface="Open Sans" pitchFamily="2" charset="0"/>
              </a:rPr>
              <a:t>)/(Precisión + </a:t>
            </a:r>
            <a:r>
              <a:rPr lang="es-EC" sz="2000" kern="0" spc="-50" noProof="0" dirty="0" err="1">
                <a:solidFill>
                  <a:schemeClr val="bg2"/>
                </a:solidFill>
                <a:latin typeface="Open Sans" pitchFamily="2" charset="0"/>
                <a:ea typeface="Open Sans" pitchFamily="2" charset="0"/>
                <a:cs typeface="Open Sans" pitchFamily="2" charset="0"/>
              </a:rPr>
              <a:t>recuperacion</a:t>
            </a:r>
            <a:r>
              <a:rPr lang="es-EC" sz="2000" kern="0" spc="-50" noProof="0" dirty="0">
                <a:solidFill>
                  <a:schemeClr val="bg2"/>
                </a:solidFill>
                <a:latin typeface="Open Sans" pitchFamily="2" charset="0"/>
                <a:ea typeface="Open Sans" pitchFamily="2" charset="0"/>
                <a:cs typeface="Open Sans" pitchFamily="2" charset="0"/>
              </a:rPr>
              <a:t>)</a:t>
            </a:r>
            <a:endParaRPr lang="es-EC" sz="2000" kern="0" noProof="0" dirty="0">
              <a:solidFill>
                <a:schemeClr val="bg2"/>
              </a:solidFill>
              <a:latin typeface="Open Sans" pitchFamily="2" charset="0"/>
              <a:ea typeface="Open Sans" pitchFamily="2" charset="0"/>
              <a:cs typeface="Open Sans" pitchFamily="2" charset="0"/>
            </a:endParaRPr>
          </a:p>
          <a:p>
            <a:pPr marL="1515773" marR="201850" defTabSz="914035" fontAlgn="auto">
              <a:lnSpc>
                <a:spcPts val="1900"/>
              </a:lnSpc>
              <a:spcBef>
                <a:spcPts val="1220"/>
              </a:spcBef>
              <a:spcAft>
                <a:spcPts val="0"/>
              </a:spcAft>
            </a:pPr>
            <a:r>
              <a:rPr lang="es-EC" sz="1600" kern="0" spc="-35" noProof="0" dirty="0" err="1">
                <a:solidFill>
                  <a:schemeClr val="bg2"/>
                </a:solidFill>
                <a:latin typeface="Open Sans" pitchFamily="2" charset="0"/>
                <a:ea typeface="Open Sans" pitchFamily="2" charset="0"/>
                <a:cs typeface="Open Sans" pitchFamily="2" charset="0"/>
              </a:rPr>
              <a:t>sklearn.metrics.classification_report</a:t>
            </a:r>
            <a:r>
              <a:rPr lang="es-EC" sz="1600" kern="0" spc="-35" noProof="0" dirty="0">
                <a:solidFill>
                  <a:schemeClr val="bg2"/>
                </a:solidFill>
                <a:latin typeface="Open Sans" pitchFamily="2" charset="0"/>
                <a:ea typeface="Open Sans" pitchFamily="2" charset="0"/>
                <a:cs typeface="Open Sans" pitchFamily="2" charset="0"/>
              </a:rPr>
              <a:t> </a:t>
            </a:r>
            <a:r>
              <a:rPr lang="es-EC" sz="1600" kern="0" spc="-35" noProof="0" dirty="0" err="1">
                <a:solidFill>
                  <a:schemeClr val="bg2"/>
                </a:solidFill>
                <a:latin typeface="Open Sans" pitchFamily="2" charset="0"/>
                <a:ea typeface="Open Sans" pitchFamily="2" charset="0"/>
                <a:cs typeface="Open Sans" pitchFamily="2" charset="0"/>
              </a:rPr>
              <a:t>sklearn.metrics.confusion_matrix</a:t>
            </a:r>
            <a:endParaRPr lang="es-EC" sz="1600" kern="0" noProof="0" dirty="0">
              <a:solidFill>
                <a:schemeClr val="bg2"/>
              </a:solidFill>
              <a:latin typeface="Open Sans" pitchFamily="2" charset="0"/>
              <a:ea typeface="Open Sans" pitchFamily="2" charset="0"/>
              <a:cs typeface="Open Sans" pitchFamily="2" charset="0"/>
            </a:endParaRPr>
          </a:p>
        </p:txBody>
      </p:sp>
      <p:grpSp>
        <p:nvGrpSpPr>
          <p:cNvPr id="6" name="object 6"/>
          <p:cNvGrpSpPr/>
          <p:nvPr/>
        </p:nvGrpSpPr>
        <p:grpSpPr>
          <a:xfrm>
            <a:off x="1587205" y="894302"/>
            <a:ext cx="1886291" cy="1685730"/>
            <a:chOff x="925055" y="1959585"/>
            <a:chExt cx="1887220" cy="1686560"/>
          </a:xfrm>
        </p:grpSpPr>
        <p:sp>
          <p:nvSpPr>
            <p:cNvPr id="7" name="object 7"/>
            <p:cNvSpPr/>
            <p:nvPr/>
          </p:nvSpPr>
          <p:spPr>
            <a:xfrm>
              <a:off x="971969" y="2615488"/>
              <a:ext cx="718185" cy="1016635"/>
            </a:xfrm>
            <a:custGeom>
              <a:avLst/>
              <a:gdLst/>
              <a:ahLst/>
              <a:cxnLst/>
              <a:rect l="l" t="t" r="r" b="b"/>
              <a:pathLst>
                <a:path w="718185" h="1016635">
                  <a:moveTo>
                    <a:pt x="717588" y="0"/>
                  </a:moveTo>
                  <a:lnTo>
                    <a:pt x="475538" y="0"/>
                  </a:lnTo>
                  <a:lnTo>
                    <a:pt x="242049" y="12"/>
                  </a:lnTo>
                  <a:lnTo>
                    <a:pt x="207340" y="12"/>
                  </a:lnTo>
                  <a:lnTo>
                    <a:pt x="0" y="12"/>
                  </a:lnTo>
                  <a:lnTo>
                    <a:pt x="0" y="1016342"/>
                  </a:lnTo>
                  <a:lnTo>
                    <a:pt x="717588" y="1016342"/>
                  </a:lnTo>
                  <a:lnTo>
                    <a:pt x="717588" y="0"/>
                  </a:lnTo>
                  <a:close/>
                </a:path>
              </a:pathLst>
            </a:custGeom>
            <a:solidFill>
              <a:srgbClr val="009193"/>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8" name="object 8"/>
            <p:cNvSpPr/>
            <p:nvPr/>
          </p:nvSpPr>
          <p:spPr>
            <a:xfrm>
              <a:off x="1701596" y="2615488"/>
              <a:ext cx="750570" cy="1016635"/>
            </a:xfrm>
            <a:custGeom>
              <a:avLst/>
              <a:gdLst/>
              <a:ahLst/>
              <a:cxnLst/>
              <a:rect l="l" t="t" r="r" b="b"/>
              <a:pathLst>
                <a:path w="750569" h="1016635">
                  <a:moveTo>
                    <a:pt x="750214" y="0"/>
                  </a:moveTo>
                  <a:lnTo>
                    <a:pt x="516686" y="0"/>
                  </a:lnTo>
                  <a:lnTo>
                    <a:pt x="508165" y="0"/>
                  </a:lnTo>
                  <a:lnTo>
                    <a:pt x="254076" y="0"/>
                  </a:lnTo>
                  <a:lnTo>
                    <a:pt x="0" y="12"/>
                  </a:lnTo>
                  <a:lnTo>
                    <a:pt x="0" y="1016342"/>
                  </a:lnTo>
                  <a:lnTo>
                    <a:pt x="254076" y="1016342"/>
                  </a:lnTo>
                  <a:lnTo>
                    <a:pt x="262610" y="1016342"/>
                  </a:lnTo>
                  <a:lnTo>
                    <a:pt x="508165" y="1016342"/>
                  </a:lnTo>
                  <a:lnTo>
                    <a:pt x="516686" y="1016342"/>
                  </a:lnTo>
                  <a:lnTo>
                    <a:pt x="750214" y="1016342"/>
                  </a:lnTo>
                  <a:lnTo>
                    <a:pt x="750214" y="0"/>
                  </a:lnTo>
                  <a:close/>
                </a:path>
              </a:pathLst>
            </a:custGeom>
            <a:solidFill>
              <a:srgbClr val="C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939343" y="1959585"/>
              <a:ext cx="0" cy="1680210"/>
            </a:xfrm>
            <a:custGeom>
              <a:avLst/>
              <a:gdLst/>
              <a:ahLst/>
              <a:cxnLst/>
              <a:rect l="l" t="t" r="r" b="b"/>
              <a:pathLst>
                <a:path h="1680210">
                  <a:moveTo>
                    <a:pt x="0" y="0"/>
                  </a:moveTo>
                  <a:lnTo>
                    <a:pt x="1" y="1680027"/>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0" name="object 10"/>
            <p:cNvSpPr/>
            <p:nvPr/>
          </p:nvSpPr>
          <p:spPr>
            <a:xfrm>
              <a:off x="939343" y="3631826"/>
              <a:ext cx="1872614" cy="0"/>
            </a:xfrm>
            <a:custGeom>
              <a:avLst/>
              <a:gdLst/>
              <a:ahLst/>
              <a:cxnLst/>
              <a:rect l="l" t="t" r="r" b="b"/>
              <a:pathLst>
                <a:path w="1872614">
                  <a:moveTo>
                    <a:pt x="0" y="0"/>
                  </a:moveTo>
                  <a:lnTo>
                    <a:pt x="1872437"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1" name="object 11"/>
          <p:cNvSpPr txBox="1"/>
          <p:nvPr/>
        </p:nvSpPr>
        <p:spPr>
          <a:xfrm>
            <a:off x="1715204" y="1326676"/>
            <a:ext cx="526155"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A</a:t>
            </a:r>
            <a:endParaRPr lang="es-EC" sz="1200" kern="0" noProof="0" dirty="0">
              <a:solidFill>
                <a:schemeClr val="bg2"/>
              </a:solidFill>
              <a:latin typeface="Open Sans" pitchFamily="2" charset="0"/>
              <a:ea typeface="Open Sans" pitchFamily="2" charset="0"/>
              <a:cs typeface="Open Sans" pitchFamily="2" charset="0"/>
            </a:endParaRPr>
          </a:p>
        </p:txBody>
      </p:sp>
      <p:sp>
        <p:nvSpPr>
          <p:cNvPr id="12" name="object 12"/>
          <p:cNvSpPr txBox="1"/>
          <p:nvPr/>
        </p:nvSpPr>
        <p:spPr>
          <a:xfrm>
            <a:off x="2464847" y="1326675"/>
            <a:ext cx="531869" cy="19739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B</a:t>
            </a:r>
            <a:endParaRPr lang="es-EC" sz="1200" kern="0" noProof="0" dirty="0">
              <a:solidFill>
                <a:schemeClr val="bg2"/>
              </a:solidFill>
              <a:latin typeface="Open Sans" pitchFamily="2" charset="0"/>
              <a:ea typeface="Open Sans" pitchFamily="2" charset="0"/>
              <a:cs typeface="Open Sans" pitchFamily="2" charset="0"/>
            </a:endParaRPr>
          </a:p>
        </p:txBody>
      </p:sp>
      <p:sp>
        <p:nvSpPr>
          <p:cNvPr id="13" name="object 13"/>
          <p:cNvSpPr txBox="1"/>
          <p:nvPr/>
        </p:nvSpPr>
        <p:spPr>
          <a:xfrm>
            <a:off x="1729151" y="2581834"/>
            <a:ext cx="1334748"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Datos balanceados</a:t>
            </a:r>
            <a:endParaRPr lang="es-EC" sz="1800" kern="0" noProof="0" dirty="0">
              <a:solidFill>
                <a:schemeClr val="bg2"/>
              </a:solidFill>
              <a:latin typeface="Open Sans" pitchFamily="2" charset="0"/>
              <a:ea typeface="Open Sans" pitchFamily="2" charset="0"/>
              <a:cs typeface="Open Sans" pitchFamily="2" charset="0"/>
            </a:endParaRPr>
          </a:p>
        </p:txBody>
      </p:sp>
      <p:grpSp>
        <p:nvGrpSpPr>
          <p:cNvPr id="14" name="object 14"/>
          <p:cNvGrpSpPr/>
          <p:nvPr/>
        </p:nvGrpSpPr>
        <p:grpSpPr>
          <a:xfrm>
            <a:off x="1587205" y="3020008"/>
            <a:ext cx="1886291" cy="1685730"/>
            <a:chOff x="925055" y="4086336"/>
            <a:chExt cx="1887220" cy="1686560"/>
          </a:xfrm>
        </p:grpSpPr>
        <p:sp>
          <p:nvSpPr>
            <p:cNvPr id="15" name="object 15"/>
            <p:cNvSpPr/>
            <p:nvPr/>
          </p:nvSpPr>
          <p:spPr>
            <a:xfrm>
              <a:off x="971969" y="5252681"/>
              <a:ext cx="718185" cy="506095"/>
            </a:xfrm>
            <a:custGeom>
              <a:avLst/>
              <a:gdLst/>
              <a:ahLst/>
              <a:cxnLst/>
              <a:rect l="l" t="t" r="r" b="b"/>
              <a:pathLst>
                <a:path w="718185" h="506095">
                  <a:moveTo>
                    <a:pt x="717588" y="0"/>
                  </a:moveTo>
                  <a:lnTo>
                    <a:pt x="717588" y="0"/>
                  </a:lnTo>
                  <a:lnTo>
                    <a:pt x="0" y="0"/>
                  </a:lnTo>
                  <a:lnTo>
                    <a:pt x="0" y="505904"/>
                  </a:lnTo>
                  <a:lnTo>
                    <a:pt x="717588" y="505904"/>
                  </a:lnTo>
                  <a:lnTo>
                    <a:pt x="717588" y="0"/>
                  </a:lnTo>
                  <a:close/>
                </a:path>
              </a:pathLst>
            </a:custGeom>
            <a:solidFill>
              <a:srgbClr val="009193"/>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6" name="object 16"/>
            <p:cNvSpPr/>
            <p:nvPr/>
          </p:nvSpPr>
          <p:spPr>
            <a:xfrm>
              <a:off x="1701596" y="4742243"/>
              <a:ext cx="750570" cy="1016635"/>
            </a:xfrm>
            <a:custGeom>
              <a:avLst/>
              <a:gdLst/>
              <a:ahLst/>
              <a:cxnLst/>
              <a:rect l="l" t="t" r="r" b="b"/>
              <a:pathLst>
                <a:path w="750569" h="1016635">
                  <a:moveTo>
                    <a:pt x="750214" y="0"/>
                  </a:moveTo>
                  <a:lnTo>
                    <a:pt x="750214" y="0"/>
                  </a:lnTo>
                  <a:lnTo>
                    <a:pt x="0" y="0"/>
                  </a:lnTo>
                  <a:lnTo>
                    <a:pt x="0" y="1016342"/>
                  </a:lnTo>
                  <a:lnTo>
                    <a:pt x="750214" y="1016342"/>
                  </a:lnTo>
                  <a:lnTo>
                    <a:pt x="750214" y="0"/>
                  </a:lnTo>
                  <a:close/>
                </a:path>
              </a:pathLst>
            </a:custGeom>
            <a:solidFill>
              <a:srgbClr val="C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7" name="object 17"/>
            <p:cNvSpPr/>
            <p:nvPr/>
          </p:nvSpPr>
          <p:spPr>
            <a:xfrm>
              <a:off x="939343" y="4086336"/>
              <a:ext cx="0" cy="1680210"/>
            </a:xfrm>
            <a:custGeom>
              <a:avLst/>
              <a:gdLst/>
              <a:ahLst/>
              <a:cxnLst/>
              <a:rect l="l" t="t" r="r" b="b"/>
              <a:pathLst>
                <a:path h="1680210">
                  <a:moveTo>
                    <a:pt x="0" y="0"/>
                  </a:moveTo>
                  <a:lnTo>
                    <a:pt x="1" y="1680027"/>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18" name="object 18"/>
            <p:cNvSpPr/>
            <p:nvPr/>
          </p:nvSpPr>
          <p:spPr>
            <a:xfrm>
              <a:off x="939343" y="5758577"/>
              <a:ext cx="1872614" cy="0"/>
            </a:xfrm>
            <a:custGeom>
              <a:avLst/>
              <a:gdLst/>
              <a:ahLst/>
              <a:cxnLst/>
              <a:rect l="l" t="t" r="r" b="b"/>
              <a:pathLst>
                <a:path w="1872614">
                  <a:moveTo>
                    <a:pt x="0" y="0"/>
                  </a:moveTo>
                  <a:lnTo>
                    <a:pt x="1872437" y="1"/>
                  </a:lnTo>
                </a:path>
              </a:pathLst>
            </a:custGeom>
            <a:ln w="28575">
              <a:solidFill>
                <a:srgbClr val="003B5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9" name="object 19"/>
          <p:cNvSpPr txBox="1"/>
          <p:nvPr/>
        </p:nvSpPr>
        <p:spPr>
          <a:xfrm>
            <a:off x="1715204" y="3440948"/>
            <a:ext cx="526155"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A</a:t>
            </a:r>
            <a:endParaRPr lang="es-EC" sz="1200" kern="0" noProof="0" dirty="0">
              <a:solidFill>
                <a:schemeClr val="bg2"/>
              </a:solidFill>
              <a:latin typeface="Open Sans" pitchFamily="2" charset="0"/>
              <a:ea typeface="Open Sans" pitchFamily="2" charset="0"/>
              <a:cs typeface="Open Sans" pitchFamily="2" charset="0"/>
            </a:endParaRPr>
          </a:p>
        </p:txBody>
      </p:sp>
      <p:sp>
        <p:nvSpPr>
          <p:cNvPr id="20" name="object 20"/>
          <p:cNvSpPr txBox="1"/>
          <p:nvPr/>
        </p:nvSpPr>
        <p:spPr>
          <a:xfrm>
            <a:off x="2464847" y="3440948"/>
            <a:ext cx="531869" cy="19739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20" noProof="0" dirty="0">
                <a:solidFill>
                  <a:schemeClr val="bg2"/>
                </a:solidFill>
                <a:latin typeface="Open Sans" pitchFamily="2" charset="0"/>
                <a:ea typeface="Open Sans" pitchFamily="2" charset="0"/>
                <a:cs typeface="Open Sans" pitchFamily="2" charset="0"/>
              </a:rPr>
              <a:t>Clase B</a:t>
            </a:r>
            <a:endParaRPr lang="es-EC" sz="1200" kern="0" noProof="0" dirty="0">
              <a:solidFill>
                <a:schemeClr val="bg2"/>
              </a:solidFill>
              <a:latin typeface="Open Sans" pitchFamily="2" charset="0"/>
              <a:ea typeface="Open Sans" pitchFamily="2" charset="0"/>
              <a:cs typeface="Open Sans" pitchFamily="2" charset="0"/>
            </a:endParaRPr>
          </a:p>
        </p:txBody>
      </p:sp>
      <p:sp>
        <p:nvSpPr>
          <p:cNvPr id="21" name="object 21"/>
          <p:cNvSpPr txBox="1"/>
          <p:nvPr/>
        </p:nvSpPr>
        <p:spPr>
          <a:xfrm>
            <a:off x="1729151" y="4726572"/>
            <a:ext cx="2032621"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Datos desequilibrados</a:t>
            </a:r>
            <a:endParaRPr lang="es-EC" sz="1800" kern="0" noProof="0" dirty="0">
              <a:solidFill>
                <a:schemeClr val="bg2"/>
              </a:solidFill>
              <a:latin typeface="Open Sans" pitchFamily="2" charset="0"/>
              <a:ea typeface="Open Sans" pitchFamily="2" charset="0"/>
              <a:cs typeface="Open Sans" pitchFamily="2" charset="0"/>
            </a:endParaRPr>
          </a:p>
        </p:txBody>
      </p:sp>
      <p:graphicFrame>
        <p:nvGraphicFramePr>
          <p:cNvPr id="22" name="object 22"/>
          <p:cNvGraphicFramePr>
            <a:graphicFrameLocks noGrp="1"/>
          </p:cNvGraphicFramePr>
          <p:nvPr>
            <p:extLst>
              <p:ext uri="{D42A27DB-BD31-4B8C-83A1-F6EECF244321}">
                <p14:modId xmlns:p14="http://schemas.microsoft.com/office/powerpoint/2010/main" val="3180934238"/>
              </p:ext>
            </p:extLst>
          </p:nvPr>
        </p:nvGraphicFramePr>
        <p:xfrm>
          <a:off x="5030844" y="1994940"/>
          <a:ext cx="5897518" cy="1680652"/>
        </p:xfrm>
        <a:graphic>
          <a:graphicData uri="http://schemas.openxmlformats.org/drawingml/2006/table">
            <a:tbl>
              <a:tblPr firstRow="1" bandRow="1">
                <a:tableStyleId>{2D5ABB26-0587-4C30-8999-92F81FD0307C}</a:tableStyleId>
              </a:tblPr>
              <a:tblGrid>
                <a:gridCol w="500134">
                  <a:extLst>
                    <a:ext uri="{9D8B030D-6E8A-4147-A177-3AD203B41FA5}">
                      <a16:colId xmlns:a16="http://schemas.microsoft.com/office/drawing/2014/main" val="20000"/>
                    </a:ext>
                  </a:extLst>
                </a:gridCol>
                <a:gridCol w="1500402">
                  <a:extLst>
                    <a:ext uri="{9D8B030D-6E8A-4147-A177-3AD203B41FA5}">
                      <a16:colId xmlns:a16="http://schemas.microsoft.com/office/drawing/2014/main" val="20001"/>
                    </a:ext>
                  </a:extLst>
                </a:gridCol>
                <a:gridCol w="1948491">
                  <a:extLst>
                    <a:ext uri="{9D8B030D-6E8A-4147-A177-3AD203B41FA5}">
                      <a16:colId xmlns:a16="http://schemas.microsoft.com/office/drawing/2014/main" val="20002"/>
                    </a:ext>
                  </a:extLst>
                </a:gridCol>
                <a:gridCol w="1948491">
                  <a:extLst>
                    <a:ext uri="{9D8B030D-6E8A-4147-A177-3AD203B41FA5}">
                      <a16:colId xmlns:a16="http://schemas.microsoft.com/office/drawing/2014/main" val="20003"/>
                    </a:ext>
                  </a:extLst>
                </a:gridCol>
              </a:tblGrid>
              <a:tr h="347809">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gridSpan="2">
                  <a:txBody>
                    <a:bodyPr/>
                    <a:lstStyle/>
                    <a:p>
                      <a:pPr algn="ctr">
                        <a:lnSpc>
                          <a:spcPct val="100000"/>
                        </a:lnSpc>
                        <a:spcBef>
                          <a:spcPts val="320"/>
                        </a:spcBef>
                      </a:pPr>
                      <a:r>
                        <a:rPr lang="es-EC" sz="1600" spc="-10" noProof="0" dirty="0">
                          <a:solidFill>
                            <a:schemeClr val="bg2"/>
                          </a:solidFill>
                          <a:latin typeface="Arial"/>
                          <a:cs typeface="Arial"/>
                        </a:rPr>
                        <a:t>Observado</a:t>
                      </a:r>
                      <a:endParaRPr lang="es-EC" sz="1600" noProof="0" dirty="0">
                        <a:solidFill>
                          <a:schemeClr val="bg2"/>
                        </a:solidFill>
                        <a:latin typeface="Arial"/>
                        <a:cs typeface="Arial"/>
                      </a:endParaRPr>
                    </a:p>
                  </a:txBody>
                  <a:tcPr marL="0" marR="0" marT="4062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hMerge="1">
                  <a:txBody>
                    <a:bodyPr/>
                    <a:lstStyle/>
                    <a:p>
                      <a:endParaRPr/>
                    </a:p>
                  </a:txBody>
                  <a:tcPr marL="0" marR="0" marT="0" marB="0"/>
                </a:tc>
                <a:extLst>
                  <a:ext uri="{0D108BD9-81ED-4DB2-BD59-A6C34878D82A}">
                    <a16:rowId xmlns:a16="http://schemas.microsoft.com/office/drawing/2014/main" val="10000"/>
                  </a:ext>
                </a:extLst>
              </a:tr>
              <a:tr h="304649">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nSpc>
                          <a:spcPct val="100000"/>
                        </a:lnSpc>
                      </a:pPr>
                      <a:endParaRPr lang="es-EC" sz="1700" noProof="0" dirty="0">
                        <a:solidFill>
                          <a:schemeClr val="bg2"/>
                        </a:solidFill>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90"/>
                        </a:spcBef>
                      </a:pPr>
                      <a:r>
                        <a:rPr lang="es-EC" sz="1600" spc="-10" noProof="0" dirty="0">
                          <a:solidFill>
                            <a:schemeClr val="bg2"/>
                          </a:solidFill>
                          <a:latin typeface="Arial"/>
                          <a:cs typeface="Arial"/>
                        </a:rPr>
                        <a:t>Positivo</a:t>
                      </a:r>
                      <a:endParaRPr lang="es-EC" sz="1600" noProof="0" dirty="0">
                        <a:solidFill>
                          <a:schemeClr val="bg2"/>
                        </a:solidFill>
                        <a:latin typeface="Arial"/>
                        <a:cs typeface="Arial"/>
                      </a:endParaRPr>
                    </a:p>
                  </a:txBody>
                  <a:tcPr marL="0" marR="0" marT="241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90"/>
                        </a:spcBef>
                      </a:pPr>
                      <a:r>
                        <a:rPr lang="es-EC" sz="1600" spc="-10" noProof="0" dirty="0">
                          <a:solidFill>
                            <a:schemeClr val="bg2"/>
                          </a:solidFill>
                          <a:latin typeface="Arial"/>
                          <a:cs typeface="Arial"/>
                        </a:rPr>
                        <a:t>Negativo</a:t>
                      </a:r>
                      <a:endParaRPr lang="es-EC" sz="1600" noProof="0" dirty="0">
                        <a:solidFill>
                          <a:schemeClr val="bg2"/>
                        </a:solidFill>
                        <a:latin typeface="Arial"/>
                        <a:cs typeface="Arial"/>
                      </a:endParaRPr>
                    </a:p>
                  </a:txBody>
                  <a:tcPr marL="0" marR="0" marT="24118"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1"/>
                  </a:ext>
                </a:extLst>
              </a:tr>
              <a:tr h="514097">
                <a:tc rowSpan="2">
                  <a:txBody>
                    <a:bodyPr/>
                    <a:lstStyle/>
                    <a:p>
                      <a:pPr marL="97155">
                        <a:lnSpc>
                          <a:spcPct val="100000"/>
                        </a:lnSpc>
                        <a:spcBef>
                          <a:spcPts val="910"/>
                        </a:spcBef>
                      </a:pPr>
                      <a:r>
                        <a:rPr lang="es-EC" sz="1600" spc="-10" noProof="0" dirty="0">
                          <a:solidFill>
                            <a:schemeClr val="bg2"/>
                          </a:solidFill>
                          <a:latin typeface="Arial"/>
                          <a:cs typeface="Arial"/>
                        </a:rPr>
                        <a:t>Predichas</a:t>
                      </a:r>
                      <a:endParaRPr lang="es-EC" sz="1600" noProof="0" dirty="0">
                        <a:solidFill>
                          <a:schemeClr val="bg2"/>
                        </a:solidFill>
                        <a:latin typeface="Arial"/>
                        <a:cs typeface="Arial"/>
                      </a:endParaRPr>
                    </a:p>
                  </a:txBody>
                  <a:tcPr marL="0" marR="0" marT="115513" marB="0" vert="vert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05"/>
                        </a:spcBef>
                      </a:pPr>
                      <a:r>
                        <a:rPr lang="es-EC" sz="1600" spc="-10" noProof="0" dirty="0">
                          <a:solidFill>
                            <a:schemeClr val="bg2"/>
                          </a:solidFill>
                          <a:latin typeface="Arial"/>
                          <a:cs typeface="Arial"/>
                        </a:rPr>
                        <a:t>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05"/>
                        </a:spcBef>
                      </a:pPr>
                      <a:r>
                        <a:rPr lang="es-EC" sz="1600" spc="-90" noProof="0" dirty="0">
                          <a:solidFill>
                            <a:schemeClr val="bg2"/>
                          </a:solidFill>
                          <a:latin typeface="Arial"/>
                          <a:cs typeface="Arial"/>
                        </a:rPr>
                        <a:t>Verdadero 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005"/>
                        </a:spcBef>
                      </a:pPr>
                      <a:r>
                        <a:rPr lang="es-EC" sz="1600" spc="-65" noProof="0" dirty="0">
                          <a:solidFill>
                            <a:schemeClr val="bg2"/>
                          </a:solidFill>
                          <a:latin typeface="Arial"/>
                          <a:cs typeface="Arial"/>
                        </a:rPr>
                        <a:t>Falso positivo</a:t>
                      </a:r>
                      <a:endParaRPr lang="es-EC" sz="1600" noProof="0" dirty="0">
                        <a:solidFill>
                          <a:schemeClr val="bg2"/>
                        </a:solidFill>
                        <a:latin typeface="Arial"/>
                        <a:cs typeface="Arial"/>
                      </a:endParaRPr>
                    </a:p>
                  </a:txBody>
                  <a:tcPr marL="0" marR="0" marT="127571"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2"/>
                  </a:ext>
                </a:extLst>
              </a:tr>
              <a:tr h="514097">
                <a:tc vMerge="1">
                  <a:txBody>
                    <a:bodyPr/>
                    <a:lstStyle/>
                    <a:p>
                      <a:endParaRPr/>
                    </a:p>
                  </a:txBody>
                  <a:tcPr marL="0" marR="0" marT="115570" marB="0" vert="vert27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AEFF7"/>
                    </a:solidFill>
                  </a:tcPr>
                </a:tc>
                <a:tc>
                  <a:txBody>
                    <a:bodyPr/>
                    <a:lstStyle/>
                    <a:p>
                      <a:pPr algn="ctr">
                        <a:lnSpc>
                          <a:spcPct val="100000"/>
                        </a:lnSpc>
                        <a:spcBef>
                          <a:spcPts val="1010"/>
                        </a:spcBef>
                      </a:pPr>
                      <a:r>
                        <a:rPr lang="es-EC" sz="1600" spc="-10" noProof="0" dirty="0">
                          <a:solidFill>
                            <a:schemeClr val="bg2"/>
                          </a:solidFill>
                          <a:latin typeface="Arial"/>
                          <a:cs typeface="Arial"/>
                        </a:rPr>
                        <a:t>Negativo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algn="ctr">
                        <a:lnSpc>
                          <a:spcPct val="100000"/>
                        </a:lnSpc>
                        <a:spcBef>
                          <a:spcPts val="1010"/>
                        </a:spcBef>
                      </a:pPr>
                      <a:r>
                        <a:rPr lang="es-EC" sz="1600" spc="-65" noProof="0" dirty="0">
                          <a:solidFill>
                            <a:schemeClr val="bg2"/>
                          </a:solidFill>
                          <a:latin typeface="Arial"/>
                          <a:cs typeface="Arial"/>
                        </a:rPr>
                        <a:t>Falso negativo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tc>
                  <a:txBody>
                    <a:bodyPr/>
                    <a:lstStyle/>
                    <a:p>
                      <a:pPr marL="635" algn="ctr">
                        <a:lnSpc>
                          <a:spcPct val="100000"/>
                        </a:lnSpc>
                        <a:spcBef>
                          <a:spcPts val="1010"/>
                        </a:spcBef>
                      </a:pPr>
                      <a:r>
                        <a:rPr lang="es-EC" sz="1600" spc="-90" noProof="0" dirty="0">
                          <a:solidFill>
                            <a:schemeClr val="bg2"/>
                          </a:solidFill>
                          <a:latin typeface="Arial"/>
                          <a:cs typeface="Arial"/>
                        </a:rPr>
                        <a:t>Negativo verdadero</a:t>
                      </a:r>
                      <a:endParaRPr lang="es-EC" sz="1600" noProof="0" dirty="0">
                        <a:solidFill>
                          <a:schemeClr val="bg2"/>
                        </a:solidFill>
                        <a:latin typeface="Arial"/>
                        <a:cs typeface="Arial"/>
                      </a:endParaRPr>
                    </a:p>
                  </a:txBody>
                  <a:tcPr marL="0" marR="0" marT="128206"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chemeClr val="tx2"/>
                    </a:solidFill>
                  </a:tcPr>
                </a:tc>
                <a:extLst>
                  <a:ext uri="{0D108BD9-81ED-4DB2-BD59-A6C34878D82A}">
                    <a16:rowId xmlns:a16="http://schemas.microsoft.com/office/drawing/2014/main" val="10003"/>
                  </a:ext>
                </a:extLst>
              </a:tr>
            </a:tbl>
          </a:graphicData>
        </a:graphic>
      </p:graphicFrame>
      <p:sp>
        <p:nvSpPr>
          <p:cNvPr id="28" name="TextBox 27">
            <a:extLst>
              <a:ext uri="{FF2B5EF4-FFF2-40B4-BE49-F238E27FC236}">
                <a16:creationId xmlns:a16="http://schemas.microsoft.com/office/drawing/2014/main" id="{CD432CA5-E52B-72B9-7E0D-71C33E7FA02A}"/>
              </a:ext>
            </a:extLst>
          </p:cNvPr>
          <p:cNvSpPr txBox="1"/>
          <p:nvPr/>
        </p:nvSpPr>
        <p:spPr>
          <a:xfrm>
            <a:off x="4868368" y="1625608"/>
            <a:ext cx="6504972" cy="369332"/>
          </a:xfrm>
          <a:prstGeom prst="rect">
            <a:avLst/>
          </a:prstGeom>
          <a:noFill/>
        </p:spPr>
        <p:txBody>
          <a:bodyPr wrap="square">
            <a:spAutoFit/>
          </a:bodyPr>
          <a:lstStyle/>
          <a:p>
            <a:r>
              <a:rPr lang="es-EC" sz="1800" b="1" kern="0" spc="-25" noProof="0" dirty="0">
                <a:solidFill>
                  <a:schemeClr val="accent6"/>
                </a:solidFill>
                <a:latin typeface="Open Sans" pitchFamily="2" charset="0"/>
                <a:ea typeface="Open Sans" pitchFamily="2" charset="0"/>
                <a:cs typeface="Open Sans" pitchFamily="2" charset="0"/>
              </a:rPr>
              <a:t>Matriz de Confusión</a:t>
            </a:r>
            <a:endParaRPr lang="es-EC" b="1" dirty="0">
              <a:solidFill>
                <a:schemeClr val="accent6"/>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858327" y="1279481"/>
            <a:ext cx="2754544" cy="2751372"/>
            <a:chOff x="4858511" y="1996439"/>
            <a:chExt cx="2755900" cy="2752725"/>
          </a:xfrm>
        </p:grpSpPr>
        <p:sp>
          <p:nvSpPr>
            <p:cNvPr id="4" name="object 4"/>
            <p:cNvSpPr/>
            <p:nvPr/>
          </p:nvSpPr>
          <p:spPr>
            <a:xfrm>
              <a:off x="4953836" y="2039815"/>
              <a:ext cx="2572385" cy="2572385"/>
            </a:xfrm>
            <a:custGeom>
              <a:avLst/>
              <a:gdLst/>
              <a:ahLst/>
              <a:cxnLst/>
              <a:rect l="l" t="t" r="r" b="b"/>
              <a:pathLst>
                <a:path w="2572384" h="2572385">
                  <a:moveTo>
                    <a:pt x="0" y="2572378"/>
                  </a:moveTo>
                  <a:lnTo>
                    <a:pt x="291403" y="2321170"/>
                  </a:lnTo>
                  <a:lnTo>
                    <a:pt x="653143" y="2491992"/>
                  </a:lnTo>
                  <a:lnTo>
                    <a:pt x="914400" y="2190541"/>
                  </a:lnTo>
                  <a:lnTo>
                    <a:pt x="1306286" y="2080009"/>
                  </a:lnTo>
                  <a:lnTo>
                    <a:pt x="1396721" y="1728317"/>
                  </a:lnTo>
                  <a:lnTo>
                    <a:pt x="1748414" y="1698172"/>
                  </a:lnTo>
                  <a:lnTo>
                    <a:pt x="1889090" y="1235948"/>
                  </a:lnTo>
                  <a:lnTo>
                    <a:pt x="2260879" y="984739"/>
                  </a:lnTo>
                  <a:lnTo>
                    <a:pt x="2210638" y="582805"/>
                  </a:lnTo>
                  <a:lnTo>
                    <a:pt x="2572378" y="381838"/>
                  </a:lnTo>
                  <a:lnTo>
                    <a:pt x="2512088"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5" name="object 5"/>
            <p:cNvPicPr/>
            <p:nvPr/>
          </p:nvPicPr>
          <p:blipFill>
            <a:blip r:embed="rId2" cstate="print"/>
            <a:stretch>
              <a:fillRect/>
            </a:stretch>
          </p:blipFill>
          <p:spPr>
            <a:xfrm>
              <a:off x="7421879" y="2359151"/>
              <a:ext cx="192023" cy="185927"/>
            </a:xfrm>
            <a:prstGeom prst="rect">
              <a:avLst/>
            </a:prstGeom>
          </p:spPr>
        </p:pic>
        <p:pic>
          <p:nvPicPr>
            <p:cNvPr id="6" name="object 6"/>
            <p:cNvPicPr/>
            <p:nvPr/>
          </p:nvPicPr>
          <p:blipFill>
            <a:blip r:embed="rId3" cstate="print"/>
            <a:stretch>
              <a:fillRect/>
            </a:stretch>
          </p:blipFill>
          <p:spPr>
            <a:xfrm>
              <a:off x="7452060" y="2366617"/>
              <a:ext cx="130801" cy="123832"/>
            </a:xfrm>
            <a:prstGeom prst="rect">
              <a:avLst/>
            </a:prstGeom>
          </p:spPr>
        </p:pic>
        <p:pic>
          <p:nvPicPr>
            <p:cNvPr id="7" name="object 7"/>
            <p:cNvPicPr/>
            <p:nvPr/>
          </p:nvPicPr>
          <p:blipFill>
            <a:blip r:embed="rId4" cstate="print"/>
            <a:stretch>
              <a:fillRect/>
            </a:stretch>
          </p:blipFill>
          <p:spPr>
            <a:xfrm>
              <a:off x="4858511" y="4562855"/>
              <a:ext cx="192024" cy="185927"/>
            </a:xfrm>
            <a:prstGeom prst="rect">
              <a:avLst/>
            </a:prstGeom>
          </p:spPr>
        </p:pic>
        <p:pic>
          <p:nvPicPr>
            <p:cNvPr id="8" name="object 8"/>
            <p:cNvPicPr/>
            <p:nvPr/>
          </p:nvPicPr>
          <p:blipFill>
            <a:blip r:embed="rId3" cstate="print"/>
            <a:stretch>
              <a:fillRect/>
            </a:stretch>
          </p:blipFill>
          <p:spPr>
            <a:xfrm>
              <a:off x="4888847" y="4569873"/>
              <a:ext cx="130801" cy="123832"/>
            </a:xfrm>
            <a:prstGeom prst="rect">
              <a:avLst/>
            </a:prstGeom>
          </p:spPr>
        </p:pic>
        <p:pic>
          <p:nvPicPr>
            <p:cNvPr id="9" name="object 9"/>
            <p:cNvPicPr/>
            <p:nvPr/>
          </p:nvPicPr>
          <p:blipFill>
            <a:blip r:embed="rId5" cstate="print"/>
            <a:stretch>
              <a:fillRect/>
            </a:stretch>
          </p:blipFill>
          <p:spPr>
            <a:xfrm>
              <a:off x="7129272" y="2926079"/>
              <a:ext cx="192023" cy="185927"/>
            </a:xfrm>
            <a:prstGeom prst="rect">
              <a:avLst/>
            </a:prstGeom>
          </p:spPr>
        </p:pic>
        <p:pic>
          <p:nvPicPr>
            <p:cNvPr id="10" name="object 10"/>
            <p:cNvPicPr/>
            <p:nvPr/>
          </p:nvPicPr>
          <p:blipFill>
            <a:blip r:embed="rId6" cstate="print"/>
            <a:stretch>
              <a:fillRect/>
            </a:stretch>
          </p:blipFill>
          <p:spPr>
            <a:xfrm>
              <a:off x="7160216" y="2935189"/>
              <a:ext cx="130801" cy="123832"/>
            </a:xfrm>
            <a:prstGeom prst="rect">
              <a:avLst/>
            </a:prstGeom>
          </p:spPr>
        </p:pic>
        <p:pic>
          <p:nvPicPr>
            <p:cNvPr id="11" name="object 11"/>
            <p:cNvPicPr/>
            <p:nvPr/>
          </p:nvPicPr>
          <p:blipFill>
            <a:blip r:embed="rId7" cstate="print"/>
            <a:stretch>
              <a:fillRect/>
            </a:stretch>
          </p:blipFill>
          <p:spPr>
            <a:xfrm>
              <a:off x="7056119" y="2587751"/>
              <a:ext cx="192023" cy="185927"/>
            </a:xfrm>
            <a:prstGeom prst="rect">
              <a:avLst/>
            </a:prstGeom>
          </p:spPr>
        </p:pic>
        <p:pic>
          <p:nvPicPr>
            <p:cNvPr id="12" name="object 12"/>
            <p:cNvPicPr/>
            <p:nvPr/>
          </p:nvPicPr>
          <p:blipFill>
            <a:blip r:embed="rId3" cstate="print"/>
            <a:stretch>
              <a:fillRect/>
            </a:stretch>
          </p:blipFill>
          <p:spPr>
            <a:xfrm>
              <a:off x="7086658" y="2595437"/>
              <a:ext cx="130801" cy="123832"/>
            </a:xfrm>
            <a:prstGeom prst="rect">
              <a:avLst/>
            </a:prstGeom>
          </p:spPr>
        </p:pic>
        <p:pic>
          <p:nvPicPr>
            <p:cNvPr id="13" name="object 13"/>
            <p:cNvPicPr/>
            <p:nvPr/>
          </p:nvPicPr>
          <p:blipFill>
            <a:blip r:embed="rId8" cstate="print"/>
            <a:stretch>
              <a:fillRect/>
            </a:stretch>
          </p:blipFill>
          <p:spPr>
            <a:xfrm>
              <a:off x="6263639" y="3712463"/>
              <a:ext cx="192024" cy="185927"/>
            </a:xfrm>
            <a:prstGeom prst="rect">
              <a:avLst/>
            </a:prstGeom>
          </p:spPr>
        </p:pic>
        <p:pic>
          <p:nvPicPr>
            <p:cNvPr id="14" name="object 14"/>
            <p:cNvPicPr/>
            <p:nvPr/>
          </p:nvPicPr>
          <p:blipFill>
            <a:blip r:embed="rId3" cstate="print"/>
            <a:stretch>
              <a:fillRect/>
            </a:stretch>
          </p:blipFill>
          <p:spPr>
            <a:xfrm>
              <a:off x="6294728" y="3719852"/>
              <a:ext cx="130801" cy="123832"/>
            </a:xfrm>
            <a:prstGeom prst="rect">
              <a:avLst/>
            </a:prstGeom>
          </p:spPr>
        </p:pic>
        <p:pic>
          <p:nvPicPr>
            <p:cNvPr id="15" name="object 15"/>
            <p:cNvPicPr/>
            <p:nvPr/>
          </p:nvPicPr>
          <p:blipFill>
            <a:blip r:embed="rId9" cstate="print"/>
            <a:stretch>
              <a:fillRect/>
            </a:stretch>
          </p:blipFill>
          <p:spPr>
            <a:xfrm>
              <a:off x="5800344" y="4163567"/>
              <a:ext cx="192024" cy="185927"/>
            </a:xfrm>
            <a:prstGeom prst="rect">
              <a:avLst/>
            </a:prstGeom>
          </p:spPr>
        </p:pic>
        <p:pic>
          <p:nvPicPr>
            <p:cNvPr id="16" name="object 16"/>
            <p:cNvPicPr/>
            <p:nvPr/>
          </p:nvPicPr>
          <p:blipFill>
            <a:blip r:embed="rId6" cstate="print"/>
            <a:stretch>
              <a:fillRect/>
            </a:stretch>
          </p:blipFill>
          <p:spPr>
            <a:xfrm>
              <a:off x="5831418" y="4171582"/>
              <a:ext cx="130801" cy="123832"/>
            </a:xfrm>
            <a:prstGeom prst="rect">
              <a:avLst/>
            </a:prstGeom>
          </p:spPr>
        </p:pic>
        <p:pic>
          <p:nvPicPr>
            <p:cNvPr id="17" name="object 17"/>
            <p:cNvPicPr/>
            <p:nvPr/>
          </p:nvPicPr>
          <p:blipFill>
            <a:blip r:embed="rId10" cstate="print"/>
            <a:stretch>
              <a:fillRect/>
            </a:stretch>
          </p:blipFill>
          <p:spPr>
            <a:xfrm>
              <a:off x="6623304" y="3642360"/>
              <a:ext cx="195071" cy="185927"/>
            </a:xfrm>
            <a:prstGeom prst="rect">
              <a:avLst/>
            </a:prstGeom>
          </p:spPr>
        </p:pic>
        <p:pic>
          <p:nvPicPr>
            <p:cNvPr id="18" name="object 18"/>
            <p:cNvPicPr/>
            <p:nvPr/>
          </p:nvPicPr>
          <p:blipFill>
            <a:blip r:embed="rId6" cstate="print"/>
            <a:stretch>
              <a:fillRect/>
            </a:stretch>
          </p:blipFill>
          <p:spPr>
            <a:xfrm>
              <a:off x="6655479" y="3651434"/>
              <a:ext cx="130801" cy="123832"/>
            </a:xfrm>
            <a:prstGeom prst="rect">
              <a:avLst/>
            </a:prstGeom>
          </p:spPr>
        </p:pic>
        <p:pic>
          <p:nvPicPr>
            <p:cNvPr id="19" name="object 19"/>
            <p:cNvPicPr/>
            <p:nvPr/>
          </p:nvPicPr>
          <p:blipFill>
            <a:blip r:embed="rId11" cstate="print"/>
            <a:stretch>
              <a:fillRect/>
            </a:stretch>
          </p:blipFill>
          <p:spPr>
            <a:xfrm>
              <a:off x="6141719" y="4053839"/>
              <a:ext cx="195071" cy="185927"/>
            </a:xfrm>
            <a:prstGeom prst="rect">
              <a:avLst/>
            </a:prstGeom>
          </p:spPr>
        </p:pic>
        <p:pic>
          <p:nvPicPr>
            <p:cNvPr id="20" name="object 20"/>
            <p:cNvPicPr/>
            <p:nvPr/>
          </p:nvPicPr>
          <p:blipFill>
            <a:blip r:embed="rId6" cstate="print"/>
            <a:stretch>
              <a:fillRect/>
            </a:stretch>
          </p:blipFill>
          <p:spPr>
            <a:xfrm>
              <a:off x="6173452" y="4060986"/>
              <a:ext cx="130801" cy="123832"/>
            </a:xfrm>
            <a:prstGeom prst="rect">
              <a:avLst/>
            </a:prstGeom>
          </p:spPr>
        </p:pic>
        <p:pic>
          <p:nvPicPr>
            <p:cNvPr id="21" name="object 21"/>
            <p:cNvPicPr/>
            <p:nvPr/>
          </p:nvPicPr>
          <p:blipFill>
            <a:blip r:embed="rId12" cstate="print"/>
            <a:stretch>
              <a:fillRect/>
            </a:stretch>
          </p:blipFill>
          <p:spPr>
            <a:xfrm>
              <a:off x="5510783" y="4440935"/>
              <a:ext cx="195071" cy="185927"/>
            </a:xfrm>
            <a:prstGeom prst="rect">
              <a:avLst/>
            </a:prstGeom>
          </p:spPr>
        </p:pic>
        <p:pic>
          <p:nvPicPr>
            <p:cNvPr id="22" name="object 22"/>
            <p:cNvPicPr/>
            <p:nvPr/>
          </p:nvPicPr>
          <p:blipFill>
            <a:blip r:embed="rId13" cstate="print"/>
            <a:stretch>
              <a:fillRect/>
            </a:stretch>
          </p:blipFill>
          <p:spPr>
            <a:xfrm>
              <a:off x="5542835" y="4449356"/>
              <a:ext cx="130801" cy="123832"/>
            </a:xfrm>
            <a:prstGeom prst="rect">
              <a:avLst/>
            </a:prstGeom>
          </p:spPr>
        </p:pic>
        <p:pic>
          <p:nvPicPr>
            <p:cNvPr id="23" name="object 23"/>
            <p:cNvPicPr/>
            <p:nvPr/>
          </p:nvPicPr>
          <p:blipFill>
            <a:blip r:embed="rId14" cstate="print"/>
            <a:stretch>
              <a:fillRect/>
            </a:stretch>
          </p:blipFill>
          <p:spPr>
            <a:xfrm>
              <a:off x="6763511" y="3203447"/>
              <a:ext cx="192023" cy="185927"/>
            </a:xfrm>
            <a:prstGeom prst="rect">
              <a:avLst/>
            </a:prstGeom>
          </p:spPr>
        </p:pic>
        <p:pic>
          <p:nvPicPr>
            <p:cNvPr id="24" name="object 24"/>
            <p:cNvPicPr/>
            <p:nvPr/>
          </p:nvPicPr>
          <p:blipFill>
            <a:blip r:embed="rId3" cstate="print"/>
            <a:stretch>
              <a:fillRect/>
            </a:stretch>
          </p:blipFill>
          <p:spPr>
            <a:xfrm>
              <a:off x="6794548" y="3211812"/>
              <a:ext cx="130801" cy="123832"/>
            </a:xfrm>
            <a:prstGeom prst="rect">
              <a:avLst/>
            </a:prstGeom>
          </p:spPr>
        </p:pic>
        <p:pic>
          <p:nvPicPr>
            <p:cNvPr id="25" name="object 25"/>
            <p:cNvPicPr/>
            <p:nvPr/>
          </p:nvPicPr>
          <p:blipFill>
            <a:blip r:embed="rId15" cstate="print"/>
            <a:stretch>
              <a:fillRect/>
            </a:stretch>
          </p:blipFill>
          <p:spPr>
            <a:xfrm>
              <a:off x="5157215" y="4282439"/>
              <a:ext cx="195071" cy="185927"/>
            </a:xfrm>
            <a:prstGeom prst="rect">
              <a:avLst/>
            </a:prstGeom>
          </p:spPr>
        </p:pic>
        <p:pic>
          <p:nvPicPr>
            <p:cNvPr id="26" name="object 26"/>
            <p:cNvPicPr/>
            <p:nvPr/>
          </p:nvPicPr>
          <p:blipFill>
            <a:blip r:embed="rId13" cstate="print"/>
            <a:stretch>
              <a:fillRect/>
            </a:stretch>
          </p:blipFill>
          <p:spPr>
            <a:xfrm>
              <a:off x="5188959" y="4290574"/>
              <a:ext cx="130801" cy="123832"/>
            </a:xfrm>
            <a:prstGeom prst="rect">
              <a:avLst/>
            </a:prstGeom>
          </p:spPr>
        </p:pic>
        <p:pic>
          <p:nvPicPr>
            <p:cNvPr id="27" name="object 27"/>
            <p:cNvPicPr/>
            <p:nvPr/>
          </p:nvPicPr>
          <p:blipFill>
            <a:blip r:embed="rId16" cstate="print"/>
            <a:stretch>
              <a:fillRect/>
            </a:stretch>
          </p:blipFill>
          <p:spPr>
            <a:xfrm>
              <a:off x="7360919" y="1996439"/>
              <a:ext cx="192023" cy="185927"/>
            </a:xfrm>
            <a:prstGeom prst="rect">
              <a:avLst/>
            </a:prstGeom>
          </p:spPr>
        </p:pic>
        <p:pic>
          <p:nvPicPr>
            <p:cNvPr id="28" name="object 28"/>
            <p:cNvPicPr/>
            <p:nvPr/>
          </p:nvPicPr>
          <p:blipFill>
            <a:blip r:embed="rId3" cstate="print"/>
            <a:stretch>
              <a:fillRect/>
            </a:stretch>
          </p:blipFill>
          <p:spPr>
            <a:xfrm>
              <a:off x="7391422" y="2004280"/>
              <a:ext cx="130801" cy="123832"/>
            </a:xfrm>
            <a:prstGeom prst="rect">
              <a:avLst/>
            </a:prstGeom>
          </p:spPr>
        </p:pic>
      </p:grpSp>
      <p:sp>
        <p:nvSpPr>
          <p:cNvPr id="99" name="Title 98">
            <a:extLst>
              <a:ext uri="{FF2B5EF4-FFF2-40B4-BE49-F238E27FC236}">
                <a16:creationId xmlns:a16="http://schemas.microsoft.com/office/drawing/2014/main" id="{32070EDC-DD70-7E2E-E036-BFF3F59ED48A}"/>
              </a:ext>
            </a:extLst>
          </p:cNvPr>
          <p:cNvSpPr>
            <a:spLocks noGrp="1"/>
          </p:cNvSpPr>
          <p:nvPr>
            <p:ph type="title"/>
          </p:nvPr>
        </p:nvSpPr>
        <p:spPr/>
        <p:txBody>
          <a:bodyPr/>
          <a:lstStyle/>
          <a:p>
            <a:r>
              <a:rPr lang="es-ES" dirty="0"/>
              <a:t>Evaluación del modelo Sobreajuste y </a:t>
            </a:r>
            <a:r>
              <a:rPr lang="es-ES" dirty="0" err="1"/>
              <a:t>Subajuste</a:t>
            </a:r>
            <a:endParaRPr lang="es-EC" dirty="0"/>
          </a:p>
        </p:txBody>
      </p:sp>
      <p:grpSp>
        <p:nvGrpSpPr>
          <p:cNvPr id="30" name="object 30"/>
          <p:cNvGrpSpPr/>
          <p:nvPr/>
        </p:nvGrpSpPr>
        <p:grpSpPr>
          <a:xfrm>
            <a:off x="1147998" y="1292079"/>
            <a:ext cx="3068715" cy="2842132"/>
            <a:chOff x="1146356" y="2009043"/>
            <a:chExt cx="3070225" cy="2843530"/>
          </a:xfrm>
        </p:grpSpPr>
        <p:pic>
          <p:nvPicPr>
            <p:cNvPr id="31" name="object 31"/>
            <p:cNvPicPr/>
            <p:nvPr/>
          </p:nvPicPr>
          <p:blipFill>
            <a:blip r:embed="rId17" cstate="print"/>
            <a:stretch>
              <a:fillRect/>
            </a:stretch>
          </p:blipFill>
          <p:spPr>
            <a:xfrm>
              <a:off x="3840479" y="2359151"/>
              <a:ext cx="195071" cy="185927"/>
            </a:xfrm>
            <a:prstGeom prst="rect">
              <a:avLst/>
            </a:prstGeom>
          </p:spPr>
        </p:pic>
        <p:pic>
          <p:nvPicPr>
            <p:cNvPr id="32" name="object 32"/>
            <p:cNvPicPr/>
            <p:nvPr/>
          </p:nvPicPr>
          <p:blipFill>
            <a:blip r:embed="rId6" cstate="print"/>
            <a:stretch>
              <a:fillRect/>
            </a:stretch>
          </p:blipFill>
          <p:spPr>
            <a:xfrm>
              <a:off x="3872837" y="2366617"/>
              <a:ext cx="130801" cy="123832"/>
            </a:xfrm>
            <a:prstGeom prst="rect">
              <a:avLst/>
            </a:prstGeom>
          </p:spPr>
        </p:pic>
        <p:pic>
          <p:nvPicPr>
            <p:cNvPr id="33" name="object 33"/>
            <p:cNvPicPr/>
            <p:nvPr/>
          </p:nvPicPr>
          <p:blipFill>
            <a:blip r:embed="rId18" cstate="print"/>
            <a:stretch>
              <a:fillRect/>
            </a:stretch>
          </p:blipFill>
          <p:spPr>
            <a:xfrm>
              <a:off x="1277111" y="4562855"/>
              <a:ext cx="195072" cy="185927"/>
            </a:xfrm>
            <a:prstGeom prst="rect">
              <a:avLst/>
            </a:prstGeom>
          </p:spPr>
        </p:pic>
        <p:pic>
          <p:nvPicPr>
            <p:cNvPr id="34" name="object 34"/>
            <p:cNvPicPr/>
            <p:nvPr/>
          </p:nvPicPr>
          <p:blipFill>
            <a:blip r:embed="rId3" cstate="print"/>
            <a:stretch>
              <a:fillRect/>
            </a:stretch>
          </p:blipFill>
          <p:spPr>
            <a:xfrm>
              <a:off x="1309624" y="4569873"/>
              <a:ext cx="130801" cy="123832"/>
            </a:xfrm>
            <a:prstGeom prst="rect">
              <a:avLst/>
            </a:prstGeom>
          </p:spPr>
        </p:pic>
        <p:pic>
          <p:nvPicPr>
            <p:cNvPr id="35" name="object 35"/>
            <p:cNvPicPr/>
            <p:nvPr/>
          </p:nvPicPr>
          <p:blipFill>
            <a:blip r:embed="rId19" cstate="print"/>
            <a:stretch>
              <a:fillRect/>
            </a:stretch>
          </p:blipFill>
          <p:spPr>
            <a:xfrm>
              <a:off x="3550919" y="2926080"/>
              <a:ext cx="192024" cy="185927"/>
            </a:xfrm>
            <a:prstGeom prst="rect">
              <a:avLst/>
            </a:prstGeom>
          </p:spPr>
        </p:pic>
        <p:pic>
          <p:nvPicPr>
            <p:cNvPr id="36" name="object 36"/>
            <p:cNvPicPr/>
            <p:nvPr/>
          </p:nvPicPr>
          <p:blipFill>
            <a:blip r:embed="rId3" cstate="print"/>
            <a:stretch>
              <a:fillRect/>
            </a:stretch>
          </p:blipFill>
          <p:spPr>
            <a:xfrm>
              <a:off x="3580993" y="2935189"/>
              <a:ext cx="130801" cy="123832"/>
            </a:xfrm>
            <a:prstGeom prst="rect">
              <a:avLst/>
            </a:prstGeom>
          </p:spPr>
        </p:pic>
        <p:pic>
          <p:nvPicPr>
            <p:cNvPr id="37" name="object 37"/>
            <p:cNvPicPr/>
            <p:nvPr/>
          </p:nvPicPr>
          <p:blipFill>
            <a:blip r:embed="rId20" cstate="print"/>
            <a:stretch>
              <a:fillRect/>
            </a:stretch>
          </p:blipFill>
          <p:spPr>
            <a:xfrm>
              <a:off x="3474719" y="2587751"/>
              <a:ext cx="195071" cy="185927"/>
            </a:xfrm>
            <a:prstGeom prst="rect">
              <a:avLst/>
            </a:prstGeom>
          </p:spPr>
        </p:pic>
        <p:pic>
          <p:nvPicPr>
            <p:cNvPr id="38" name="object 38"/>
            <p:cNvPicPr/>
            <p:nvPr/>
          </p:nvPicPr>
          <p:blipFill>
            <a:blip r:embed="rId6" cstate="print"/>
            <a:stretch>
              <a:fillRect/>
            </a:stretch>
          </p:blipFill>
          <p:spPr>
            <a:xfrm>
              <a:off x="3507435" y="2595437"/>
              <a:ext cx="130801" cy="123832"/>
            </a:xfrm>
            <a:prstGeom prst="rect">
              <a:avLst/>
            </a:prstGeom>
          </p:spPr>
        </p:pic>
        <p:pic>
          <p:nvPicPr>
            <p:cNvPr id="39" name="object 39"/>
            <p:cNvPicPr/>
            <p:nvPr/>
          </p:nvPicPr>
          <p:blipFill>
            <a:blip r:embed="rId21" cstate="print"/>
            <a:stretch>
              <a:fillRect/>
            </a:stretch>
          </p:blipFill>
          <p:spPr>
            <a:xfrm>
              <a:off x="2685287" y="3712463"/>
              <a:ext cx="192024" cy="185927"/>
            </a:xfrm>
            <a:prstGeom prst="rect">
              <a:avLst/>
            </a:prstGeom>
          </p:spPr>
        </p:pic>
        <p:pic>
          <p:nvPicPr>
            <p:cNvPr id="40" name="object 40"/>
            <p:cNvPicPr/>
            <p:nvPr/>
          </p:nvPicPr>
          <p:blipFill>
            <a:blip r:embed="rId6" cstate="print"/>
            <a:stretch>
              <a:fillRect/>
            </a:stretch>
          </p:blipFill>
          <p:spPr>
            <a:xfrm>
              <a:off x="2715505" y="3719852"/>
              <a:ext cx="130801" cy="123832"/>
            </a:xfrm>
            <a:prstGeom prst="rect">
              <a:avLst/>
            </a:prstGeom>
          </p:spPr>
        </p:pic>
        <p:pic>
          <p:nvPicPr>
            <p:cNvPr id="41" name="object 41"/>
            <p:cNvPicPr/>
            <p:nvPr/>
          </p:nvPicPr>
          <p:blipFill>
            <a:blip r:embed="rId22" cstate="print"/>
            <a:stretch>
              <a:fillRect/>
            </a:stretch>
          </p:blipFill>
          <p:spPr>
            <a:xfrm>
              <a:off x="2221991" y="4163567"/>
              <a:ext cx="192024" cy="185927"/>
            </a:xfrm>
            <a:prstGeom prst="rect">
              <a:avLst/>
            </a:prstGeom>
          </p:spPr>
        </p:pic>
        <p:pic>
          <p:nvPicPr>
            <p:cNvPr id="42" name="object 42"/>
            <p:cNvPicPr/>
            <p:nvPr/>
          </p:nvPicPr>
          <p:blipFill>
            <a:blip r:embed="rId3" cstate="print"/>
            <a:stretch>
              <a:fillRect/>
            </a:stretch>
          </p:blipFill>
          <p:spPr>
            <a:xfrm>
              <a:off x="2252195" y="4171582"/>
              <a:ext cx="130801" cy="123832"/>
            </a:xfrm>
            <a:prstGeom prst="rect">
              <a:avLst/>
            </a:prstGeom>
          </p:spPr>
        </p:pic>
        <p:pic>
          <p:nvPicPr>
            <p:cNvPr id="43" name="object 43"/>
            <p:cNvPicPr/>
            <p:nvPr/>
          </p:nvPicPr>
          <p:blipFill>
            <a:blip r:embed="rId23" cstate="print"/>
            <a:stretch>
              <a:fillRect/>
            </a:stretch>
          </p:blipFill>
          <p:spPr>
            <a:xfrm>
              <a:off x="3044951" y="3642360"/>
              <a:ext cx="195072" cy="185927"/>
            </a:xfrm>
            <a:prstGeom prst="rect">
              <a:avLst/>
            </a:prstGeom>
          </p:spPr>
        </p:pic>
        <p:pic>
          <p:nvPicPr>
            <p:cNvPr id="44" name="object 44"/>
            <p:cNvPicPr/>
            <p:nvPr/>
          </p:nvPicPr>
          <p:blipFill>
            <a:blip r:embed="rId3" cstate="print"/>
            <a:stretch>
              <a:fillRect/>
            </a:stretch>
          </p:blipFill>
          <p:spPr>
            <a:xfrm>
              <a:off x="3076256" y="3651434"/>
              <a:ext cx="130801" cy="123832"/>
            </a:xfrm>
            <a:prstGeom prst="rect">
              <a:avLst/>
            </a:prstGeom>
          </p:spPr>
        </p:pic>
        <p:pic>
          <p:nvPicPr>
            <p:cNvPr id="45" name="object 45"/>
            <p:cNvPicPr/>
            <p:nvPr/>
          </p:nvPicPr>
          <p:blipFill>
            <a:blip r:embed="rId24" cstate="print"/>
            <a:stretch>
              <a:fillRect/>
            </a:stretch>
          </p:blipFill>
          <p:spPr>
            <a:xfrm>
              <a:off x="2563367" y="4053839"/>
              <a:ext cx="192024" cy="185927"/>
            </a:xfrm>
            <a:prstGeom prst="rect">
              <a:avLst/>
            </a:prstGeom>
          </p:spPr>
        </p:pic>
        <p:pic>
          <p:nvPicPr>
            <p:cNvPr id="46" name="object 46"/>
            <p:cNvPicPr/>
            <p:nvPr/>
          </p:nvPicPr>
          <p:blipFill>
            <a:blip r:embed="rId3" cstate="print"/>
            <a:stretch>
              <a:fillRect/>
            </a:stretch>
          </p:blipFill>
          <p:spPr>
            <a:xfrm>
              <a:off x="2594229" y="4060986"/>
              <a:ext cx="130801" cy="123832"/>
            </a:xfrm>
            <a:prstGeom prst="rect">
              <a:avLst/>
            </a:prstGeom>
          </p:spPr>
        </p:pic>
        <p:pic>
          <p:nvPicPr>
            <p:cNvPr id="47" name="object 47"/>
            <p:cNvPicPr/>
            <p:nvPr/>
          </p:nvPicPr>
          <p:blipFill>
            <a:blip r:embed="rId25" cstate="print"/>
            <a:stretch>
              <a:fillRect/>
            </a:stretch>
          </p:blipFill>
          <p:spPr>
            <a:xfrm>
              <a:off x="1932431" y="4440935"/>
              <a:ext cx="195072" cy="185927"/>
            </a:xfrm>
            <a:prstGeom prst="rect">
              <a:avLst/>
            </a:prstGeom>
          </p:spPr>
        </p:pic>
        <p:pic>
          <p:nvPicPr>
            <p:cNvPr id="48" name="object 48"/>
            <p:cNvPicPr/>
            <p:nvPr/>
          </p:nvPicPr>
          <p:blipFill>
            <a:blip r:embed="rId6" cstate="print"/>
            <a:stretch>
              <a:fillRect/>
            </a:stretch>
          </p:blipFill>
          <p:spPr>
            <a:xfrm>
              <a:off x="1963611" y="4449356"/>
              <a:ext cx="130801" cy="123832"/>
            </a:xfrm>
            <a:prstGeom prst="rect">
              <a:avLst/>
            </a:prstGeom>
          </p:spPr>
        </p:pic>
        <p:pic>
          <p:nvPicPr>
            <p:cNvPr id="49" name="object 49"/>
            <p:cNvPicPr/>
            <p:nvPr/>
          </p:nvPicPr>
          <p:blipFill>
            <a:blip r:embed="rId26" cstate="print"/>
            <a:stretch>
              <a:fillRect/>
            </a:stretch>
          </p:blipFill>
          <p:spPr>
            <a:xfrm>
              <a:off x="3185160" y="3203447"/>
              <a:ext cx="192023" cy="185927"/>
            </a:xfrm>
            <a:prstGeom prst="rect">
              <a:avLst/>
            </a:prstGeom>
          </p:spPr>
        </p:pic>
        <p:pic>
          <p:nvPicPr>
            <p:cNvPr id="50" name="object 50"/>
            <p:cNvPicPr/>
            <p:nvPr/>
          </p:nvPicPr>
          <p:blipFill>
            <a:blip r:embed="rId6" cstate="print"/>
            <a:stretch>
              <a:fillRect/>
            </a:stretch>
          </p:blipFill>
          <p:spPr>
            <a:xfrm>
              <a:off x="3215325" y="3211812"/>
              <a:ext cx="130801" cy="123832"/>
            </a:xfrm>
            <a:prstGeom prst="rect">
              <a:avLst/>
            </a:prstGeom>
          </p:spPr>
        </p:pic>
        <p:pic>
          <p:nvPicPr>
            <p:cNvPr id="51" name="object 51"/>
            <p:cNvPicPr/>
            <p:nvPr/>
          </p:nvPicPr>
          <p:blipFill>
            <a:blip r:embed="rId27" cstate="print"/>
            <a:stretch>
              <a:fillRect/>
            </a:stretch>
          </p:blipFill>
          <p:spPr>
            <a:xfrm>
              <a:off x="1578863" y="4282439"/>
              <a:ext cx="192024" cy="185927"/>
            </a:xfrm>
            <a:prstGeom prst="rect">
              <a:avLst/>
            </a:prstGeom>
          </p:spPr>
        </p:pic>
        <p:pic>
          <p:nvPicPr>
            <p:cNvPr id="52" name="object 52"/>
            <p:cNvPicPr/>
            <p:nvPr/>
          </p:nvPicPr>
          <p:blipFill>
            <a:blip r:embed="rId3" cstate="print"/>
            <a:stretch>
              <a:fillRect/>
            </a:stretch>
          </p:blipFill>
          <p:spPr>
            <a:xfrm>
              <a:off x="1609736" y="4290574"/>
              <a:ext cx="130801" cy="123832"/>
            </a:xfrm>
            <a:prstGeom prst="rect">
              <a:avLst/>
            </a:prstGeom>
          </p:spPr>
        </p:pic>
        <p:sp>
          <p:nvSpPr>
            <p:cNvPr id="53" name="object 53"/>
            <p:cNvSpPr/>
            <p:nvPr/>
          </p:nvSpPr>
          <p:spPr>
            <a:xfrm>
              <a:off x="1149531"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4" name="object 54"/>
            <p:cNvSpPr/>
            <p:nvPr/>
          </p:nvSpPr>
          <p:spPr>
            <a:xfrm>
              <a:off x="1149531"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5" name="object 55"/>
            <p:cNvSpPr/>
            <p:nvPr/>
          </p:nvSpPr>
          <p:spPr>
            <a:xfrm>
              <a:off x="1381492" y="2467886"/>
              <a:ext cx="2832100" cy="2266950"/>
            </a:xfrm>
            <a:custGeom>
              <a:avLst/>
              <a:gdLst/>
              <a:ahLst/>
              <a:cxnLst/>
              <a:rect l="l" t="t" r="r" b="b"/>
              <a:pathLst>
                <a:path w="2832100" h="2266950">
                  <a:moveTo>
                    <a:pt x="2831555" y="0"/>
                  </a:moveTo>
                  <a:lnTo>
                    <a:pt x="0" y="22667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grpSp>
        <p:nvGrpSpPr>
          <p:cNvPr id="56" name="object 56"/>
          <p:cNvGrpSpPr/>
          <p:nvPr/>
        </p:nvGrpSpPr>
        <p:grpSpPr>
          <a:xfrm>
            <a:off x="3779864" y="1279481"/>
            <a:ext cx="195485" cy="185964"/>
            <a:chOff x="3779520" y="1996439"/>
            <a:chExt cx="195580" cy="186055"/>
          </a:xfrm>
        </p:grpSpPr>
        <p:pic>
          <p:nvPicPr>
            <p:cNvPr id="57" name="object 57"/>
            <p:cNvPicPr/>
            <p:nvPr/>
          </p:nvPicPr>
          <p:blipFill>
            <a:blip r:embed="rId28" cstate="print"/>
            <a:stretch>
              <a:fillRect/>
            </a:stretch>
          </p:blipFill>
          <p:spPr>
            <a:xfrm>
              <a:off x="3779520" y="1996439"/>
              <a:ext cx="195071" cy="185927"/>
            </a:xfrm>
            <a:prstGeom prst="rect">
              <a:avLst/>
            </a:prstGeom>
          </p:spPr>
        </p:pic>
        <p:pic>
          <p:nvPicPr>
            <p:cNvPr id="58" name="object 58"/>
            <p:cNvPicPr/>
            <p:nvPr/>
          </p:nvPicPr>
          <p:blipFill>
            <a:blip r:embed="rId6" cstate="print"/>
            <a:stretch>
              <a:fillRect/>
            </a:stretch>
          </p:blipFill>
          <p:spPr>
            <a:xfrm>
              <a:off x="3812199" y="2004280"/>
              <a:ext cx="130801" cy="123832"/>
            </a:xfrm>
            <a:prstGeom prst="rect">
              <a:avLst/>
            </a:prstGeom>
          </p:spPr>
        </p:pic>
      </p:grpSp>
      <p:grpSp>
        <p:nvGrpSpPr>
          <p:cNvPr id="59" name="object 59"/>
          <p:cNvGrpSpPr/>
          <p:nvPr/>
        </p:nvGrpSpPr>
        <p:grpSpPr>
          <a:xfrm>
            <a:off x="8133188" y="1279482"/>
            <a:ext cx="2965896" cy="2854825"/>
            <a:chOff x="8134984" y="1996439"/>
            <a:chExt cx="2967355" cy="2856230"/>
          </a:xfrm>
        </p:grpSpPr>
        <p:pic>
          <p:nvPicPr>
            <p:cNvPr id="60" name="object 60"/>
            <p:cNvPicPr/>
            <p:nvPr/>
          </p:nvPicPr>
          <p:blipFill>
            <a:blip r:embed="rId29" cstate="print"/>
            <a:stretch>
              <a:fillRect/>
            </a:stretch>
          </p:blipFill>
          <p:spPr>
            <a:xfrm>
              <a:off x="10829543" y="2359151"/>
              <a:ext cx="195071" cy="185927"/>
            </a:xfrm>
            <a:prstGeom prst="rect">
              <a:avLst/>
            </a:prstGeom>
          </p:spPr>
        </p:pic>
        <p:pic>
          <p:nvPicPr>
            <p:cNvPr id="61" name="object 61"/>
            <p:cNvPicPr/>
            <p:nvPr/>
          </p:nvPicPr>
          <p:blipFill>
            <a:blip r:embed="rId3" cstate="print"/>
            <a:stretch>
              <a:fillRect/>
            </a:stretch>
          </p:blipFill>
          <p:spPr>
            <a:xfrm>
              <a:off x="10861466" y="2366617"/>
              <a:ext cx="130801" cy="123832"/>
            </a:xfrm>
            <a:prstGeom prst="rect">
              <a:avLst/>
            </a:prstGeom>
          </p:spPr>
        </p:pic>
        <p:pic>
          <p:nvPicPr>
            <p:cNvPr id="62" name="object 62"/>
            <p:cNvPicPr/>
            <p:nvPr/>
          </p:nvPicPr>
          <p:blipFill>
            <a:blip r:embed="rId30" cstate="print"/>
            <a:stretch>
              <a:fillRect/>
            </a:stretch>
          </p:blipFill>
          <p:spPr>
            <a:xfrm>
              <a:off x="8266175" y="4562855"/>
              <a:ext cx="195071" cy="185927"/>
            </a:xfrm>
            <a:prstGeom prst="rect">
              <a:avLst/>
            </a:prstGeom>
          </p:spPr>
        </p:pic>
        <p:pic>
          <p:nvPicPr>
            <p:cNvPr id="63" name="object 63"/>
            <p:cNvPicPr/>
            <p:nvPr/>
          </p:nvPicPr>
          <p:blipFill>
            <a:blip r:embed="rId6" cstate="print"/>
            <a:stretch>
              <a:fillRect/>
            </a:stretch>
          </p:blipFill>
          <p:spPr>
            <a:xfrm>
              <a:off x="8298252" y="4569873"/>
              <a:ext cx="130801" cy="123832"/>
            </a:xfrm>
            <a:prstGeom prst="rect">
              <a:avLst/>
            </a:prstGeom>
          </p:spPr>
        </p:pic>
        <p:pic>
          <p:nvPicPr>
            <p:cNvPr id="64" name="object 64"/>
            <p:cNvPicPr/>
            <p:nvPr/>
          </p:nvPicPr>
          <p:blipFill>
            <a:blip r:embed="rId31" cstate="print"/>
            <a:stretch>
              <a:fillRect/>
            </a:stretch>
          </p:blipFill>
          <p:spPr>
            <a:xfrm>
              <a:off x="10536935" y="2926079"/>
              <a:ext cx="195071" cy="185927"/>
            </a:xfrm>
            <a:prstGeom prst="rect">
              <a:avLst/>
            </a:prstGeom>
          </p:spPr>
        </p:pic>
        <p:pic>
          <p:nvPicPr>
            <p:cNvPr id="65" name="object 65"/>
            <p:cNvPicPr/>
            <p:nvPr/>
          </p:nvPicPr>
          <p:blipFill>
            <a:blip r:embed="rId6" cstate="print"/>
            <a:stretch>
              <a:fillRect/>
            </a:stretch>
          </p:blipFill>
          <p:spPr>
            <a:xfrm>
              <a:off x="10569623" y="2935189"/>
              <a:ext cx="130801" cy="123832"/>
            </a:xfrm>
            <a:prstGeom prst="rect">
              <a:avLst/>
            </a:prstGeom>
          </p:spPr>
        </p:pic>
        <p:pic>
          <p:nvPicPr>
            <p:cNvPr id="66" name="object 66"/>
            <p:cNvPicPr/>
            <p:nvPr/>
          </p:nvPicPr>
          <p:blipFill>
            <a:blip r:embed="rId32" cstate="print"/>
            <a:stretch>
              <a:fillRect/>
            </a:stretch>
          </p:blipFill>
          <p:spPr>
            <a:xfrm>
              <a:off x="10463783" y="2587751"/>
              <a:ext cx="195071" cy="185927"/>
            </a:xfrm>
            <a:prstGeom prst="rect">
              <a:avLst/>
            </a:prstGeom>
          </p:spPr>
        </p:pic>
        <p:pic>
          <p:nvPicPr>
            <p:cNvPr id="67" name="object 67"/>
            <p:cNvPicPr/>
            <p:nvPr/>
          </p:nvPicPr>
          <p:blipFill>
            <a:blip r:embed="rId3" cstate="print"/>
            <a:stretch>
              <a:fillRect/>
            </a:stretch>
          </p:blipFill>
          <p:spPr>
            <a:xfrm>
              <a:off x="10496063" y="2595437"/>
              <a:ext cx="130801" cy="123832"/>
            </a:xfrm>
            <a:prstGeom prst="rect">
              <a:avLst/>
            </a:prstGeom>
          </p:spPr>
        </p:pic>
        <p:pic>
          <p:nvPicPr>
            <p:cNvPr id="68" name="object 68"/>
            <p:cNvPicPr/>
            <p:nvPr/>
          </p:nvPicPr>
          <p:blipFill>
            <a:blip r:embed="rId33" cstate="print"/>
            <a:stretch>
              <a:fillRect/>
            </a:stretch>
          </p:blipFill>
          <p:spPr>
            <a:xfrm>
              <a:off x="9671303" y="3712463"/>
              <a:ext cx="195071" cy="185927"/>
            </a:xfrm>
            <a:prstGeom prst="rect">
              <a:avLst/>
            </a:prstGeom>
          </p:spPr>
        </p:pic>
        <p:pic>
          <p:nvPicPr>
            <p:cNvPr id="69" name="object 69"/>
            <p:cNvPicPr/>
            <p:nvPr/>
          </p:nvPicPr>
          <p:blipFill>
            <a:blip r:embed="rId3" cstate="print"/>
            <a:stretch>
              <a:fillRect/>
            </a:stretch>
          </p:blipFill>
          <p:spPr>
            <a:xfrm>
              <a:off x="9704133" y="3719852"/>
              <a:ext cx="130801" cy="123832"/>
            </a:xfrm>
            <a:prstGeom prst="rect">
              <a:avLst/>
            </a:prstGeom>
          </p:spPr>
        </p:pic>
        <p:pic>
          <p:nvPicPr>
            <p:cNvPr id="70" name="object 70"/>
            <p:cNvPicPr/>
            <p:nvPr/>
          </p:nvPicPr>
          <p:blipFill>
            <a:blip r:embed="rId34" cstate="print"/>
            <a:stretch>
              <a:fillRect/>
            </a:stretch>
          </p:blipFill>
          <p:spPr>
            <a:xfrm>
              <a:off x="9208007" y="4163567"/>
              <a:ext cx="195071" cy="185927"/>
            </a:xfrm>
            <a:prstGeom prst="rect">
              <a:avLst/>
            </a:prstGeom>
          </p:spPr>
        </p:pic>
        <p:pic>
          <p:nvPicPr>
            <p:cNvPr id="71" name="object 71"/>
            <p:cNvPicPr/>
            <p:nvPr/>
          </p:nvPicPr>
          <p:blipFill>
            <a:blip r:embed="rId6" cstate="print"/>
            <a:stretch>
              <a:fillRect/>
            </a:stretch>
          </p:blipFill>
          <p:spPr>
            <a:xfrm>
              <a:off x="9240823" y="4171582"/>
              <a:ext cx="130801" cy="123832"/>
            </a:xfrm>
            <a:prstGeom prst="rect">
              <a:avLst/>
            </a:prstGeom>
          </p:spPr>
        </p:pic>
        <p:pic>
          <p:nvPicPr>
            <p:cNvPr id="72" name="object 72"/>
            <p:cNvPicPr/>
            <p:nvPr/>
          </p:nvPicPr>
          <p:blipFill>
            <a:blip r:embed="rId35" cstate="print"/>
            <a:stretch>
              <a:fillRect/>
            </a:stretch>
          </p:blipFill>
          <p:spPr>
            <a:xfrm>
              <a:off x="10034015" y="3642360"/>
              <a:ext cx="192023" cy="185927"/>
            </a:xfrm>
            <a:prstGeom prst="rect">
              <a:avLst/>
            </a:prstGeom>
          </p:spPr>
        </p:pic>
        <p:pic>
          <p:nvPicPr>
            <p:cNvPr id="73" name="object 73"/>
            <p:cNvPicPr/>
            <p:nvPr/>
          </p:nvPicPr>
          <p:blipFill>
            <a:blip r:embed="rId6" cstate="print"/>
            <a:stretch>
              <a:fillRect/>
            </a:stretch>
          </p:blipFill>
          <p:spPr>
            <a:xfrm>
              <a:off x="10064884" y="3651434"/>
              <a:ext cx="130801" cy="123832"/>
            </a:xfrm>
            <a:prstGeom prst="rect">
              <a:avLst/>
            </a:prstGeom>
          </p:spPr>
        </p:pic>
        <p:pic>
          <p:nvPicPr>
            <p:cNvPr id="74" name="object 74"/>
            <p:cNvPicPr/>
            <p:nvPr/>
          </p:nvPicPr>
          <p:blipFill>
            <a:blip r:embed="rId36" cstate="print"/>
            <a:stretch>
              <a:fillRect/>
            </a:stretch>
          </p:blipFill>
          <p:spPr>
            <a:xfrm>
              <a:off x="9552431" y="4053839"/>
              <a:ext cx="192023" cy="185927"/>
            </a:xfrm>
            <a:prstGeom prst="rect">
              <a:avLst/>
            </a:prstGeom>
          </p:spPr>
        </p:pic>
        <p:pic>
          <p:nvPicPr>
            <p:cNvPr id="75" name="object 75"/>
            <p:cNvPicPr/>
            <p:nvPr/>
          </p:nvPicPr>
          <p:blipFill>
            <a:blip r:embed="rId6" cstate="print"/>
            <a:stretch>
              <a:fillRect/>
            </a:stretch>
          </p:blipFill>
          <p:spPr>
            <a:xfrm>
              <a:off x="9582858" y="4060986"/>
              <a:ext cx="130801" cy="123832"/>
            </a:xfrm>
            <a:prstGeom prst="rect">
              <a:avLst/>
            </a:prstGeom>
          </p:spPr>
        </p:pic>
        <p:pic>
          <p:nvPicPr>
            <p:cNvPr id="76" name="object 76"/>
            <p:cNvPicPr/>
            <p:nvPr/>
          </p:nvPicPr>
          <p:blipFill>
            <a:blip r:embed="rId37" cstate="print"/>
            <a:stretch>
              <a:fillRect/>
            </a:stretch>
          </p:blipFill>
          <p:spPr>
            <a:xfrm>
              <a:off x="8921495" y="4440935"/>
              <a:ext cx="192023" cy="185927"/>
            </a:xfrm>
            <a:prstGeom prst="rect">
              <a:avLst/>
            </a:prstGeom>
          </p:spPr>
        </p:pic>
        <p:pic>
          <p:nvPicPr>
            <p:cNvPr id="77" name="object 77"/>
            <p:cNvPicPr/>
            <p:nvPr/>
          </p:nvPicPr>
          <p:blipFill>
            <a:blip r:embed="rId3" cstate="print"/>
            <a:stretch>
              <a:fillRect/>
            </a:stretch>
          </p:blipFill>
          <p:spPr>
            <a:xfrm>
              <a:off x="8952241" y="4449356"/>
              <a:ext cx="130801" cy="123832"/>
            </a:xfrm>
            <a:prstGeom prst="rect">
              <a:avLst/>
            </a:prstGeom>
          </p:spPr>
        </p:pic>
        <p:pic>
          <p:nvPicPr>
            <p:cNvPr id="78" name="object 78"/>
            <p:cNvPicPr/>
            <p:nvPr/>
          </p:nvPicPr>
          <p:blipFill>
            <a:blip r:embed="rId38" cstate="print"/>
            <a:stretch>
              <a:fillRect/>
            </a:stretch>
          </p:blipFill>
          <p:spPr>
            <a:xfrm>
              <a:off x="10171175" y="3203447"/>
              <a:ext cx="195071" cy="185927"/>
            </a:xfrm>
            <a:prstGeom prst="rect">
              <a:avLst/>
            </a:prstGeom>
          </p:spPr>
        </p:pic>
        <p:pic>
          <p:nvPicPr>
            <p:cNvPr id="79" name="object 79"/>
            <p:cNvPicPr/>
            <p:nvPr/>
          </p:nvPicPr>
          <p:blipFill>
            <a:blip r:embed="rId3" cstate="print"/>
            <a:stretch>
              <a:fillRect/>
            </a:stretch>
          </p:blipFill>
          <p:spPr>
            <a:xfrm>
              <a:off x="10203953" y="3211812"/>
              <a:ext cx="130801" cy="123832"/>
            </a:xfrm>
            <a:prstGeom prst="rect">
              <a:avLst/>
            </a:prstGeom>
          </p:spPr>
        </p:pic>
        <p:pic>
          <p:nvPicPr>
            <p:cNvPr id="80" name="object 80"/>
            <p:cNvPicPr/>
            <p:nvPr/>
          </p:nvPicPr>
          <p:blipFill>
            <a:blip r:embed="rId39" cstate="print"/>
            <a:stretch>
              <a:fillRect/>
            </a:stretch>
          </p:blipFill>
          <p:spPr>
            <a:xfrm>
              <a:off x="8567927" y="4282439"/>
              <a:ext cx="192023" cy="185927"/>
            </a:xfrm>
            <a:prstGeom prst="rect">
              <a:avLst/>
            </a:prstGeom>
          </p:spPr>
        </p:pic>
        <p:pic>
          <p:nvPicPr>
            <p:cNvPr id="81" name="object 81"/>
            <p:cNvPicPr/>
            <p:nvPr/>
          </p:nvPicPr>
          <p:blipFill>
            <a:blip r:embed="rId6" cstate="print"/>
            <a:stretch>
              <a:fillRect/>
            </a:stretch>
          </p:blipFill>
          <p:spPr>
            <a:xfrm>
              <a:off x="8598364" y="4290574"/>
              <a:ext cx="130801" cy="123832"/>
            </a:xfrm>
            <a:prstGeom prst="rect">
              <a:avLst/>
            </a:prstGeom>
          </p:spPr>
        </p:pic>
        <p:pic>
          <p:nvPicPr>
            <p:cNvPr id="82" name="object 82"/>
            <p:cNvPicPr/>
            <p:nvPr/>
          </p:nvPicPr>
          <p:blipFill>
            <a:blip r:embed="rId40" cstate="print"/>
            <a:stretch>
              <a:fillRect/>
            </a:stretch>
          </p:blipFill>
          <p:spPr>
            <a:xfrm>
              <a:off x="10768583" y="1996439"/>
              <a:ext cx="195071" cy="185927"/>
            </a:xfrm>
            <a:prstGeom prst="rect">
              <a:avLst/>
            </a:prstGeom>
          </p:spPr>
        </p:pic>
        <p:pic>
          <p:nvPicPr>
            <p:cNvPr id="83" name="object 83"/>
            <p:cNvPicPr/>
            <p:nvPr/>
          </p:nvPicPr>
          <p:blipFill>
            <a:blip r:embed="rId3" cstate="print"/>
            <a:stretch>
              <a:fillRect/>
            </a:stretch>
          </p:blipFill>
          <p:spPr>
            <a:xfrm>
              <a:off x="10800827" y="2004280"/>
              <a:ext cx="130801" cy="123832"/>
            </a:xfrm>
            <a:prstGeom prst="rect">
              <a:avLst/>
            </a:prstGeom>
          </p:spPr>
        </p:pic>
        <p:sp>
          <p:nvSpPr>
            <p:cNvPr id="84" name="object 84"/>
            <p:cNvSpPr/>
            <p:nvPr/>
          </p:nvSpPr>
          <p:spPr>
            <a:xfrm>
              <a:off x="8138159"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5" name="object 85"/>
            <p:cNvSpPr/>
            <p:nvPr/>
          </p:nvSpPr>
          <p:spPr>
            <a:xfrm>
              <a:off x="8138160"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6" name="object 86"/>
            <p:cNvSpPr/>
            <p:nvPr/>
          </p:nvSpPr>
          <p:spPr>
            <a:xfrm>
              <a:off x="8294686" y="2199566"/>
              <a:ext cx="2511425" cy="2340610"/>
            </a:xfrm>
            <a:custGeom>
              <a:avLst/>
              <a:gdLst/>
              <a:ahLst/>
              <a:cxnLst/>
              <a:rect l="l" t="t" r="r" b="b"/>
              <a:pathLst>
                <a:path w="2511425" h="2340610">
                  <a:moveTo>
                    <a:pt x="0" y="2340245"/>
                  </a:moveTo>
                  <a:lnTo>
                    <a:pt x="50007" y="2339790"/>
                  </a:lnTo>
                  <a:lnTo>
                    <a:pt x="99776" y="2338431"/>
                  </a:lnTo>
                  <a:lnTo>
                    <a:pt x="149299" y="2336176"/>
                  </a:lnTo>
                  <a:lnTo>
                    <a:pt x="198565" y="2333034"/>
                  </a:lnTo>
                  <a:lnTo>
                    <a:pt x="247567" y="2329013"/>
                  </a:lnTo>
                  <a:lnTo>
                    <a:pt x="296295" y="2324122"/>
                  </a:lnTo>
                  <a:lnTo>
                    <a:pt x="344740" y="2318369"/>
                  </a:lnTo>
                  <a:lnTo>
                    <a:pt x="392894" y="2311762"/>
                  </a:lnTo>
                  <a:lnTo>
                    <a:pt x="440746" y="2304310"/>
                  </a:lnTo>
                  <a:lnTo>
                    <a:pt x="488288" y="2296021"/>
                  </a:lnTo>
                  <a:lnTo>
                    <a:pt x="535511" y="2286904"/>
                  </a:lnTo>
                  <a:lnTo>
                    <a:pt x="582406" y="2276968"/>
                  </a:lnTo>
                  <a:lnTo>
                    <a:pt x="628963" y="2266219"/>
                  </a:lnTo>
                  <a:lnTo>
                    <a:pt x="675175" y="2254668"/>
                  </a:lnTo>
                  <a:lnTo>
                    <a:pt x="721031" y="2242322"/>
                  </a:lnTo>
                  <a:lnTo>
                    <a:pt x="766523" y="2229190"/>
                  </a:lnTo>
                  <a:lnTo>
                    <a:pt x="811642" y="2215281"/>
                  </a:lnTo>
                  <a:lnTo>
                    <a:pt x="856378" y="2200602"/>
                  </a:lnTo>
                  <a:lnTo>
                    <a:pt x="900723" y="2185162"/>
                  </a:lnTo>
                  <a:lnTo>
                    <a:pt x="944667" y="2168969"/>
                  </a:lnTo>
                  <a:lnTo>
                    <a:pt x="988202" y="2152033"/>
                  </a:lnTo>
                  <a:lnTo>
                    <a:pt x="1031318" y="2134361"/>
                  </a:lnTo>
                  <a:lnTo>
                    <a:pt x="1074007" y="2115962"/>
                  </a:lnTo>
                  <a:lnTo>
                    <a:pt x="1116259" y="2096844"/>
                  </a:lnTo>
                  <a:lnTo>
                    <a:pt x="1158065" y="2077016"/>
                  </a:lnTo>
                  <a:lnTo>
                    <a:pt x="1199417" y="2056486"/>
                  </a:lnTo>
                  <a:lnTo>
                    <a:pt x="1240305" y="2035263"/>
                  </a:lnTo>
                  <a:lnTo>
                    <a:pt x="1280720" y="2013354"/>
                  </a:lnTo>
                  <a:lnTo>
                    <a:pt x="1320653" y="1990769"/>
                  </a:lnTo>
                  <a:lnTo>
                    <a:pt x="1360095" y="1967516"/>
                  </a:lnTo>
                  <a:lnTo>
                    <a:pt x="1399038" y="1943603"/>
                  </a:lnTo>
                  <a:lnTo>
                    <a:pt x="1437471" y="1919038"/>
                  </a:lnTo>
                  <a:lnTo>
                    <a:pt x="1475387" y="1893831"/>
                  </a:lnTo>
                  <a:lnTo>
                    <a:pt x="1512776" y="1867989"/>
                  </a:lnTo>
                  <a:lnTo>
                    <a:pt x="1549628" y="1841521"/>
                  </a:lnTo>
                  <a:lnTo>
                    <a:pt x="1585935" y="1814436"/>
                  </a:lnTo>
                  <a:lnTo>
                    <a:pt x="1621688" y="1786741"/>
                  </a:lnTo>
                  <a:lnTo>
                    <a:pt x="1656878" y="1758446"/>
                  </a:lnTo>
                  <a:lnTo>
                    <a:pt x="1691496" y="1729558"/>
                  </a:lnTo>
                  <a:lnTo>
                    <a:pt x="1725532" y="1700087"/>
                  </a:lnTo>
                  <a:lnTo>
                    <a:pt x="1758978" y="1670040"/>
                  </a:lnTo>
                  <a:lnTo>
                    <a:pt x="1791825" y="1639425"/>
                  </a:lnTo>
                  <a:lnTo>
                    <a:pt x="1824063" y="1608253"/>
                  </a:lnTo>
                  <a:lnTo>
                    <a:pt x="1855684" y="1576529"/>
                  </a:lnTo>
                  <a:lnTo>
                    <a:pt x="1886679" y="1544265"/>
                  </a:lnTo>
                  <a:lnTo>
                    <a:pt x="1917037" y="1511467"/>
                  </a:lnTo>
                  <a:lnTo>
                    <a:pt x="1946752" y="1478143"/>
                  </a:lnTo>
                  <a:lnTo>
                    <a:pt x="1975812" y="1444304"/>
                  </a:lnTo>
                  <a:lnTo>
                    <a:pt x="2004210" y="1409956"/>
                  </a:lnTo>
                  <a:lnTo>
                    <a:pt x="2031936" y="1375109"/>
                  </a:lnTo>
                  <a:lnTo>
                    <a:pt x="2058982" y="1339770"/>
                  </a:lnTo>
                  <a:lnTo>
                    <a:pt x="2085338" y="1303949"/>
                  </a:lnTo>
                  <a:lnTo>
                    <a:pt x="2110995" y="1267653"/>
                  </a:lnTo>
                  <a:lnTo>
                    <a:pt x="2135944" y="1230892"/>
                  </a:lnTo>
                  <a:lnTo>
                    <a:pt x="2160176" y="1193673"/>
                  </a:lnTo>
                  <a:lnTo>
                    <a:pt x="2183682" y="1156005"/>
                  </a:lnTo>
                  <a:lnTo>
                    <a:pt x="2206453" y="1117896"/>
                  </a:lnTo>
                  <a:lnTo>
                    <a:pt x="2228480" y="1079355"/>
                  </a:lnTo>
                  <a:lnTo>
                    <a:pt x="2249754" y="1040390"/>
                  </a:lnTo>
                  <a:lnTo>
                    <a:pt x="2270266" y="1001009"/>
                  </a:lnTo>
                  <a:lnTo>
                    <a:pt x="2290007" y="961222"/>
                  </a:lnTo>
                  <a:lnTo>
                    <a:pt x="2308968" y="921036"/>
                  </a:lnTo>
                  <a:lnTo>
                    <a:pt x="2327139" y="880460"/>
                  </a:lnTo>
                  <a:lnTo>
                    <a:pt x="2344512" y="839503"/>
                  </a:lnTo>
                  <a:lnTo>
                    <a:pt x="2361078" y="798172"/>
                  </a:lnTo>
                  <a:lnTo>
                    <a:pt x="2376828" y="756477"/>
                  </a:lnTo>
                  <a:lnTo>
                    <a:pt x="2391752" y="714425"/>
                  </a:lnTo>
                  <a:lnTo>
                    <a:pt x="2405841" y="672025"/>
                  </a:lnTo>
                  <a:lnTo>
                    <a:pt x="2419087" y="629285"/>
                  </a:lnTo>
                  <a:lnTo>
                    <a:pt x="2431481" y="586215"/>
                  </a:lnTo>
                  <a:lnTo>
                    <a:pt x="2443013" y="542821"/>
                  </a:lnTo>
                  <a:lnTo>
                    <a:pt x="2453675" y="499114"/>
                  </a:lnTo>
                  <a:lnTo>
                    <a:pt x="2463456" y="455100"/>
                  </a:lnTo>
                  <a:lnTo>
                    <a:pt x="2472349" y="410789"/>
                  </a:lnTo>
                  <a:lnTo>
                    <a:pt x="2480345" y="366190"/>
                  </a:lnTo>
                  <a:lnTo>
                    <a:pt x="2487433" y="321309"/>
                  </a:lnTo>
                  <a:lnTo>
                    <a:pt x="2493606" y="276157"/>
                  </a:lnTo>
                  <a:lnTo>
                    <a:pt x="2498854" y="230741"/>
                  </a:lnTo>
                  <a:lnTo>
                    <a:pt x="2503168" y="185069"/>
                  </a:lnTo>
                  <a:lnTo>
                    <a:pt x="2506539" y="139151"/>
                  </a:lnTo>
                  <a:lnTo>
                    <a:pt x="2508958" y="92994"/>
                  </a:lnTo>
                  <a:lnTo>
                    <a:pt x="2510416" y="46608"/>
                  </a:lnTo>
                  <a:lnTo>
                    <a:pt x="2510905"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87" name="object 87"/>
          <p:cNvSpPr txBox="1"/>
          <p:nvPr/>
        </p:nvSpPr>
        <p:spPr>
          <a:xfrm>
            <a:off x="2108920" y="4197522"/>
            <a:ext cx="2069541"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5" noProof="0" dirty="0" err="1">
                <a:solidFill>
                  <a:sysClr val="windowText" lastClr="000000"/>
                </a:solidFill>
                <a:latin typeface="Arial"/>
                <a:cs typeface="Arial"/>
              </a:rPr>
              <a:t>subajuste</a:t>
            </a:r>
            <a:endParaRPr lang="es-EC" sz="1800" kern="0" noProof="0" dirty="0">
              <a:solidFill>
                <a:sysClr val="windowText" lastClr="000000"/>
              </a:solidFill>
              <a:latin typeface="Arial"/>
              <a:cs typeface="Arial"/>
            </a:endParaRPr>
          </a:p>
        </p:txBody>
      </p:sp>
      <p:sp>
        <p:nvSpPr>
          <p:cNvPr id="88" name="object 88"/>
          <p:cNvSpPr txBox="1"/>
          <p:nvPr/>
        </p:nvSpPr>
        <p:spPr>
          <a:xfrm>
            <a:off x="5608046" y="4197522"/>
            <a:ext cx="156825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35" noProof="0" dirty="0">
                <a:solidFill>
                  <a:sysClr val="windowText" lastClr="000000"/>
                </a:solidFill>
                <a:latin typeface="Arial"/>
                <a:cs typeface="Arial"/>
              </a:rPr>
              <a:t>Sobreajuste</a:t>
            </a:r>
            <a:endParaRPr lang="es-EC" sz="1800" kern="0" noProof="0" dirty="0">
              <a:solidFill>
                <a:sysClr val="windowText" lastClr="000000"/>
              </a:solidFill>
              <a:latin typeface="Arial"/>
              <a:cs typeface="Arial"/>
            </a:endParaRPr>
          </a:p>
        </p:txBody>
      </p:sp>
      <p:sp>
        <p:nvSpPr>
          <p:cNvPr id="89" name="object 89"/>
          <p:cNvSpPr txBox="1"/>
          <p:nvPr/>
        </p:nvSpPr>
        <p:spPr>
          <a:xfrm>
            <a:off x="9120225" y="4197522"/>
            <a:ext cx="319523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En el punto justo!</a:t>
            </a:r>
          </a:p>
        </p:txBody>
      </p:sp>
      <p:grpSp>
        <p:nvGrpSpPr>
          <p:cNvPr id="90" name="object 90"/>
          <p:cNvGrpSpPr/>
          <p:nvPr/>
        </p:nvGrpSpPr>
        <p:grpSpPr>
          <a:xfrm>
            <a:off x="4725460" y="1292079"/>
            <a:ext cx="2965896" cy="2842132"/>
            <a:chOff x="4725579" y="2009043"/>
            <a:chExt cx="2967355" cy="2843530"/>
          </a:xfrm>
        </p:grpSpPr>
        <p:sp>
          <p:nvSpPr>
            <p:cNvPr id="91" name="object 91"/>
            <p:cNvSpPr/>
            <p:nvPr/>
          </p:nvSpPr>
          <p:spPr>
            <a:xfrm>
              <a:off x="4728754" y="2009043"/>
              <a:ext cx="0" cy="2834005"/>
            </a:xfrm>
            <a:custGeom>
              <a:avLst/>
              <a:gdLst/>
              <a:ahLst/>
              <a:cxnLst/>
              <a:rect l="l" t="t" r="r" b="b"/>
              <a:pathLst>
                <a:path h="2834004">
                  <a:moveTo>
                    <a:pt x="0" y="0"/>
                  </a:moveTo>
                  <a:lnTo>
                    <a:pt x="1" y="2833843"/>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2" name="object 92"/>
            <p:cNvSpPr/>
            <p:nvPr/>
          </p:nvSpPr>
          <p:spPr>
            <a:xfrm>
              <a:off x="4728755" y="4848956"/>
              <a:ext cx="2964180" cy="0"/>
            </a:xfrm>
            <a:custGeom>
              <a:avLst/>
              <a:gdLst/>
              <a:ahLst/>
              <a:cxnLst/>
              <a:rect l="l" t="t" r="r" b="b"/>
              <a:pathLst>
                <a:path w="2964179">
                  <a:moveTo>
                    <a:pt x="2963871"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93" name="object 93"/>
          <p:cNvSpPr txBox="1"/>
          <p:nvPr/>
        </p:nvSpPr>
        <p:spPr>
          <a:xfrm>
            <a:off x="5453938" y="5178082"/>
            <a:ext cx="1358866"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Alta varianza</a:t>
            </a:r>
            <a:endParaRPr lang="es-EC" sz="1800" kern="0" noProof="0" dirty="0">
              <a:solidFill>
                <a:sysClr val="windowText" lastClr="000000"/>
              </a:solidFill>
              <a:latin typeface="Arial"/>
              <a:cs typeface="Arial"/>
            </a:endParaRPr>
          </a:p>
        </p:txBody>
      </p:sp>
      <p:sp>
        <p:nvSpPr>
          <p:cNvPr id="94" name="object 94"/>
          <p:cNvSpPr txBox="1"/>
          <p:nvPr/>
        </p:nvSpPr>
        <p:spPr>
          <a:xfrm>
            <a:off x="2232232" y="5075787"/>
            <a:ext cx="1358866"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Sesgo alto</a:t>
            </a:r>
            <a:endParaRPr lang="es-EC" sz="1800" kern="0" noProof="0" dirty="0">
              <a:solidFill>
                <a:sysClr val="windowText" lastClr="000000"/>
              </a:solidFill>
              <a:latin typeface="Arial"/>
              <a:cs typeface="Arial"/>
            </a:endParaRPr>
          </a:p>
        </p:txBody>
      </p:sp>
      <p:sp>
        <p:nvSpPr>
          <p:cNvPr id="95" name="object 95"/>
          <p:cNvSpPr txBox="1"/>
          <p:nvPr/>
        </p:nvSpPr>
        <p:spPr>
          <a:xfrm>
            <a:off x="8831576" y="5075787"/>
            <a:ext cx="3195237"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Bajo sesgo y varianza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133357" y="1154914"/>
            <a:ext cx="4155127" cy="4160061"/>
          </a:xfrm>
          <a:prstGeom prst="rect">
            <a:avLst/>
          </a:prstGeom>
        </p:spPr>
        <p:txBody>
          <a:bodyPr vert="horz" wrap="square" lIns="0" tIns="104088" rIns="0" bIns="0" rtlCol="0">
            <a:spAutoFit/>
          </a:bodyPr>
          <a:lstStyle/>
          <a:p>
            <a:pPr marL="12695" defTabSz="914035" fontAlgn="auto">
              <a:spcBef>
                <a:spcPts val="820"/>
              </a:spcBef>
              <a:spcAft>
                <a:spcPts val="0"/>
              </a:spcAft>
            </a:pPr>
            <a:r>
              <a:rPr lang="es-EC" sz="2400" b="1" kern="0" spc="-10" noProof="0" dirty="0" err="1">
                <a:solidFill>
                  <a:sysClr val="windowText" lastClr="000000"/>
                </a:solidFill>
                <a:latin typeface="Open Sans" pitchFamily="2" charset="0"/>
                <a:ea typeface="Open Sans" pitchFamily="2" charset="0"/>
                <a:cs typeface="Open Sans" pitchFamily="2" charset="0"/>
              </a:rPr>
              <a:t>Subajuste</a:t>
            </a:r>
            <a:endParaRPr lang="es-EC" sz="2400" b="1"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a:t>
            </a:r>
            <a:r>
              <a:rPr lang="es-EC" sz="2400" kern="0" spc="-25" dirty="0">
                <a:solidFill>
                  <a:sysClr val="windowText" lastClr="000000"/>
                </a:solidFill>
                <a:latin typeface="Open Sans" pitchFamily="2" charset="0"/>
                <a:ea typeface="Open Sans" pitchFamily="2" charset="0"/>
                <a:cs typeface="Open Sans" pitchFamily="2" charset="0"/>
              </a:rPr>
              <a:t>as entrenamiento</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Modelo más complejo</a:t>
            </a:r>
            <a:endParaRPr lang="es-EC" sz="24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460"/>
              </a:spcBef>
              <a:spcAft>
                <a:spcPts val="0"/>
              </a:spcAft>
              <a:buFont typeface="Arial"/>
              <a:buChar char="•"/>
            </a:pPr>
            <a:endParaRPr lang="es-EC" sz="2400" kern="0" noProof="0" dirty="0">
              <a:solidFill>
                <a:sysClr val="windowText" lastClr="000000"/>
              </a:solidFill>
              <a:latin typeface="Open Sans" pitchFamily="2" charset="0"/>
              <a:ea typeface="Open Sans" pitchFamily="2" charset="0"/>
              <a:cs typeface="Open Sans" pitchFamily="2" charset="0"/>
            </a:endParaRPr>
          </a:p>
          <a:p>
            <a:pPr marL="12695" defTabSz="914035" fontAlgn="auto">
              <a:spcBef>
                <a:spcPts val="5"/>
              </a:spcBef>
              <a:spcAft>
                <a:spcPts val="0"/>
              </a:spcAft>
            </a:pPr>
            <a:r>
              <a:rPr lang="es-EC" sz="2400" b="1" kern="0" spc="-10" noProof="0" dirty="0">
                <a:solidFill>
                  <a:sysClr val="windowText" lastClr="000000"/>
                </a:solidFill>
                <a:latin typeface="Open Sans" pitchFamily="2" charset="0"/>
                <a:ea typeface="Open Sans" pitchFamily="2" charset="0"/>
                <a:cs typeface="Open Sans" pitchFamily="2" charset="0"/>
              </a:rPr>
              <a:t>Sobreajuste</a:t>
            </a:r>
            <a:endParaRPr lang="es-EC" sz="2400" b="1"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25" noProof="0" dirty="0">
                <a:solidFill>
                  <a:sysClr val="windowText" lastClr="000000"/>
                </a:solidFill>
                <a:latin typeface="Open Sans" pitchFamily="2" charset="0"/>
                <a:ea typeface="Open Sans" pitchFamily="2" charset="0"/>
                <a:cs typeface="Open Sans" pitchFamily="2" charset="0"/>
              </a:rPr>
              <a:t>Más datos</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40" noProof="0" dirty="0">
                <a:solidFill>
                  <a:sysClr val="windowText" lastClr="000000"/>
                </a:solidFill>
                <a:latin typeface="Open Sans" pitchFamily="2" charset="0"/>
                <a:ea typeface="Open Sans" pitchFamily="2" charset="0"/>
                <a:cs typeface="Open Sans" pitchFamily="2" charset="0"/>
              </a:rPr>
              <a:t>Modelo más sencillo</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45" noProof="0" dirty="0">
                <a:solidFill>
                  <a:sysClr val="windowText" lastClr="000000"/>
                </a:solidFill>
                <a:latin typeface="Open Sans" pitchFamily="2" charset="0"/>
                <a:ea typeface="Open Sans" pitchFamily="2" charset="0"/>
                <a:cs typeface="Open Sans" pitchFamily="2" charset="0"/>
              </a:rPr>
              <a:t>Menos características</a:t>
            </a:r>
            <a:endParaRPr lang="es-EC" sz="2400" kern="0" noProof="0" dirty="0">
              <a:solidFill>
                <a:sysClr val="windowText" lastClr="000000"/>
              </a:solidFill>
              <a:latin typeface="Open Sans" pitchFamily="2" charset="0"/>
              <a:ea typeface="Open Sans" pitchFamily="2" charset="0"/>
              <a:cs typeface="Open Sans" pitchFamily="2" charset="0"/>
            </a:endParaRPr>
          </a:p>
          <a:p>
            <a:pPr marL="239933" indent="-227238" defTabSz="914035" fontAlgn="auto">
              <a:spcBef>
                <a:spcPts val="720"/>
              </a:spcBef>
              <a:spcAft>
                <a:spcPts val="0"/>
              </a:spcAft>
              <a:buFontTx/>
              <a:buChar char="•"/>
              <a:tabLst>
                <a:tab pos="239933" algn="l"/>
              </a:tabLst>
            </a:pPr>
            <a:r>
              <a:rPr lang="es-EC" sz="2400" kern="0" spc="-10" noProof="0" dirty="0">
                <a:solidFill>
                  <a:sysClr val="windowText" lastClr="000000"/>
                </a:solidFill>
                <a:latin typeface="Open Sans" pitchFamily="2" charset="0"/>
                <a:ea typeface="Open Sans" pitchFamily="2" charset="0"/>
                <a:cs typeface="Open Sans" pitchFamily="2" charset="0"/>
              </a:rPr>
              <a:t>Regularización</a:t>
            </a:r>
            <a:endParaRPr lang="es-EC" sz="2400" kern="0" noProof="0" dirty="0">
              <a:solidFill>
                <a:sysClr val="windowText" lastClr="000000"/>
              </a:solidFill>
              <a:latin typeface="Open Sans" pitchFamily="2" charset="0"/>
              <a:ea typeface="Open Sans" pitchFamily="2" charset="0"/>
              <a:cs typeface="Open Sans" pitchFamily="2" charset="0"/>
            </a:endParaRPr>
          </a:p>
        </p:txBody>
      </p:sp>
      <p:graphicFrame>
        <p:nvGraphicFramePr>
          <p:cNvPr id="5" name="object 5"/>
          <p:cNvGraphicFramePr>
            <a:graphicFrameLocks noGrp="1"/>
          </p:cNvGraphicFramePr>
          <p:nvPr>
            <p:extLst>
              <p:ext uri="{D42A27DB-BD31-4B8C-83A1-F6EECF244321}">
                <p14:modId xmlns:p14="http://schemas.microsoft.com/office/powerpoint/2010/main" val="340242929"/>
              </p:ext>
            </p:extLst>
          </p:nvPr>
        </p:nvGraphicFramePr>
        <p:xfrm>
          <a:off x="1001486" y="2394707"/>
          <a:ext cx="4582884" cy="1405200"/>
        </p:xfrm>
        <a:graphic>
          <a:graphicData uri="http://schemas.openxmlformats.org/drawingml/2006/table">
            <a:tbl>
              <a:tblPr firstRow="1" bandRow="1">
                <a:tableStyleId>{2D5ABB26-0587-4C30-8999-92F81FD0307C}</a:tableStyleId>
              </a:tblPr>
              <a:tblGrid>
                <a:gridCol w="2024742">
                  <a:extLst>
                    <a:ext uri="{9D8B030D-6E8A-4147-A177-3AD203B41FA5}">
                      <a16:colId xmlns:a16="http://schemas.microsoft.com/office/drawing/2014/main" val="20000"/>
                    </a:ext>
                  </a:extLst>
                </a:gridCol>
                <a:gridCol w="2558142">
                  <a:extLst>
                    <a:ext uri="{9D8B030D-6E8A-4147-A177-3AD203B41FA5}">
                      <a16:colId xmlns:a16="http://schemas.microsoft.com/office/drawing/2014/main" val="20001"/>
                    </a:ext>
                  </a:extLst>
                </a:gridCol>
              </a:tblGrid>
              <a:tr h="468400">
                <a:tc>
                  <a:txBody>
                    <a:bodyPr/>
                    <a:lstStyle/>
                    <a:p>
                      <a:pPr marL="61594" algn="ctr">
                        <a:lnSpc>
                          <a:spcPct val="100000"/>
                        </a:lnSpc>
                        <a:spcBef>
                          <a:spcPts val="505"/>
                        </a:spcBef>
                      </a:pPr>
                      <a:r>
                        <a:rPr lang="es-EC" sz="2200" spc="-20" noProof="0" dirty="0">
                          <a:solidFill>
                            <a:schemeClr val="bg2"/>
                          </a:solidFill>
                          <a:latin typeface="Cambria Math"/>
                          <a:cs typeface="Cambria Math"/>
                        </a:rPr>
                        <a:t>Datos</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5"/>
                        </a:spcBef>
                      </a:pPr>
                      <a:r>
                        <a:rPr lang="es-EC" sz="2200" spc="-10" noProof="0" dirty="0">
                          <a:solidFill>
                            <a:schemeClr val="bg2"/>
                          </a:solidFill>
                          <a:latin typeface="Cambria Math"/>
                          <a:cs typeface="Cambria Math"/>
                        </a:rPr>
                        <a:t>Métricas</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468400">
                <a:tc>
                  <a:txBody>
                    <a:bodyPr/>
                    <a:lstStyle/>
                    <a:p>
                      <a:pPr algn="l">
                        <a:lnSpc>
                          <a:spcPct val="100000"/>
                        </a:lnSpc>
                        <a:spcBef>
                          <a:spcPts val="505"/>
                        </a:spcBef>
                      </a:pPr>
                      <a:r>
                        <a:rPr lang="es-EC" sz="2200" spc="-10" noProof="0" dirty="0">
                          <a:solidFill>
                            <a:schemeClr val="bg2"/>
                          </a:solidFill>
                          <a:latin typeface="Cambria Math"/>
                          <a:cs typeface="Cambria Math"/>
                        </a:rPr>
                        <a:t>Entrenamiento</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5"/>
                        </a:spcBef>
                      </a:pPr>
                      <a:r>
                        <a:rPr lang="es-EC" sz="2200" spc="-25" noProof="0" dirty="0">
                          <a:solidFill>
                            <a:schemeClr val="bg2"/>
                          </a:solidFill>
                          <a:latin typeface="Cambria Math"/>
                          <a:cs typeface="Cambria Math"/>
                        </a:rPr>
                        <a:t>0.9</a:t>
                      </a:r>
                      <a:endParaRPr lang="es-EC" sz="2200" noProof="0" dirty="0">
                        <a:solidFill>
                          <a:schemeClr val="bg2"/>
                        </a:solidFill>
                        <a:latin typeface="Cambria Math"/>
                        <a:cs typeface="Cambria Math"/>
                      </a:endParaRPr>
                    </a:p>
                  </a:txBody>
                  <a:tcPr marL="0" marR="0" marT="64104"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468400">
                <a:tc>
                  <a:txBody>
                    <a:bodyPr/>
                    <a:lstStyle/>
                    <a:p>
                      <a:pPr algn="l">
                        <a:lnSpc>
                          <a:spcPct val="100000"/>
                        </a:lnSpc>
                        <a:spcBef>
                          <a:spcPts val="509"/>
                        </a:spcBef>
                      </a:pPr>
                      <a:r>
                        <a:rPr lang="es-EC" sz="2200" spc="-10" noProof="0" dirty="0">
                          <a:solidFill>
                            <a:schemeClr val="bg2"/>
                          </a:solidFill>
                          <a:latin typeface="Cambria Math"/>
                          <a:cs typeface="Cambria Math"/>
                        </a:rPr>
                        <a:t>Prueba</a:t>
                      </a:r>
                      <a:endParaRPr lang="es-EC" sz="2200" noProof="0" dirty="0">
                        <a:solidFill>
                          <a:schemeClr val="bg2"/>
                        </a:solidFill>
                        <a:latin typeface="Cambria Math"/>
                        <a:cs typeface="Cambria Math"/>
                      </a:endParaRPr>
                    </a:p>
                  </a:txBody>
                  <a:tcPr marL="0" marR="0" marT="6473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509"/>
                        </a:spcBef>
                      </a:pPr>
                      <a:r>
                        <a:rPr lang="es-EC" sz="2200" spc="-25" noProof="0" dirty="0">
                          <a:solidFill>
                            <a:schemeClr val="bg2"/>
                          </a:solidFill>
                          <a:latin typeface="Cambria Math"/>
                          <a:cs typeface="Cambria Math"/>
                        </a:rPr>
                        <a:t>0.6</a:t>
                      </a:r>
                      <a:endParaRPr lang="es-EC" sz="2200" noProof="0" dirty="0">
                        <a:solidFill>
                          <a:schemeClr val="bg2"/>
                        </a:solidFill>
                        <a:latin typeface="Cambria Math"/>
                        <a:cs typeface="Cambria Math"/>
                      </a:endParaRPr>
                    </a:p>
                  </a:txBody>
                  <a:tcPr marL="0" marR="0" marT="64738"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bl>
          </a:graphicData>
        </a:graphic>
      </p:graphicFrame>
      <p:sp>
        <p:nvSpPr>
          <p:cNvPr id="8" name="Title 7">
            <a:extLst>
              <a:ext uri="{FF2B5EF4-FFF2-40B4-BE49-F238E27FC236}">
                <a16:creationId xmlns:a16="http://schemas.microsoft.com/office/drawing/2014/main" id="{6258A9FE-F772-5853-06AE-ECC5C68B6A21}"/>
              </a:ext>
            </a:extLst>
          </p:cNvPr>
          <p:cNvSpPr>
            <a:spLocks noGrp="1"/>
          </p:cNvSpPr>
          <p:nvPr>
            <p:ph type="title"/>
          </p:nvPr>
        </p:nvSpPr>
        <p:spPr/>
        <p:txBody>
          <a:bodyPr/>
          <a:lstStyle/>
          <a:p>
            <a:r>
              <a:rPr lang="es-ES" dirty="0"/>
              <a:t>Evaluación del modelo Sobreajuste y </a:t>
            </a:r>
            <a:r>
              <a:rPr lang="es-ES" dirty="0" err="1"/>
              <a:t>Subajuste</a:t>
            </a:r>
            <a:endParaRPr lang="es-EC"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4194098632"/>
              </p:ext>
            </p:extLst>
          </p:nvPr>
        </p:nvGraphicFramePr>
        <p:xfrm>
          <a:off x="918984" y="1470166"/>
          <a:ext cx="4915759" cy="1666844"/>
        </p:xfrm>
        <a:graphic>
          <a:graphicData uri="http://schemas.openxmlformats.org/drawingml/2006/table">
            <a:tbl>
              <a:tblPr firstRow="1" bandRow="1">
                <a:tableStyleId>{2D5ABB26-0587-4C30-8999-92F81FD0307C}</a:tableStyleId>
              </a:tblPr>
              <a:tblGrid>
                <a:gridCol w="886658">
                  <a:extLst>
                    <a:ext uri="{9D8B030D-6E8A-4147-A177-3AD203B41FA5}">
                      <a16:colId xmlns:a16="http://schemas.microsoft.com/office/drawing/2014/main" val="20000"/>
                    </a:ext>
                  </a:extLst>
                </a:gridCol>
                <a:gridCol w="1224314">
                  <a:extLst>
                    <a:ext uri="{9D8B030D-6E8A-4147-A177-3AD203B41FA5}">
                      <a16:colId xmlns:a16="http://schemas.microsoft.com/office/drawing/2014/main" val="20001"/>
                    </a:ext>
                  </a:extLst>
                </a:gridCol>
                <a:gridCol w="1224313">
                  <a:extLst>
                    <a:ext uri="{9D8B030D-6E8A-4147-A177-3AD203B41FA5}">
                      <a16:colId xmlns:a16="http://schemas.microsoft.com/office/drawing/2014/main" val="20002"/>
                    </a:ext>
                  </a:extLst>
                </a:gridCol>
                <a:gridCol w="1580474">
                  <a:extLst>
                    <a:ext uri="{9D8B030D-6E8A-4147-A177-3AD203B41FA5}">
                      <a16:colId xmlns:a16="http://schemas.microsoft.com/office/drawing/2014/main" val="20003"/>
                    </a:ext>
                  </a:extLst>
                </a:gridCol>
              </a:tblGrid>
              <a:tr h="463476">
                <a:tc>
                  <a:txBody>
                    <a:bodyPr/>
                    <a:lstStyle/>
                    <a:p>
                      <a:pPr>
                        <a:lnSpc>
                          <a:spcPct val="100000"/>
                        </a:lnSpc>
                      </a:pPr>
                      <a:endParaRPr lang="es-EC" sz="1500" noProof="0" dirty="0">
                        <a:solidFill>
                          <a:schemeClr val="bg2"/>
                        </a:solidFill>
                        <a:latin typeface="Times New Roman"/>
                        <a:cs typeface="Times New Roman"/>
                      </a:endParaRPr>
                    </a:p>
                  </a:txBody>
                  <a:tcPr marL="0" marR="0" marT="0"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Funciones</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Método</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10" noProof="0" dirty="0">
                          <a:solidFill>
                            <a:schemeClr val="bg2"/>
                          </a:solidFill>
                          <a:latin typeface="Cambria Math"/>
                          <a:cs typeface="Cambria Math"/>
                        </a:rPr>
                        <a:t>Precisión/pérdida</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0"/>
                  </a:ext>
                </a:extLst>
              </a:tr>
              <a:tr h="300842">
                <a:tc>
                  <a:txBody>
                    <a:bodyPr/>
                    <a:lstStyle/>
                    <a:p>
                      <a:pPr algn="ctr">
                        <a:lnSpc>
                          <a:spcPct val="100000"/>
                        </a:lnSpc>
                        <a:spcBef>
                          <a:spcPts val="290"/>
                        </a:spcBef>
                      </a:pPr>
                      <a:r>
                        <a:rPr lang="es-EC" sz="1400" noProof="0" dirty="0">
                          <a:solidFill>
                            <a:schemeClr val="bg2"/>
                          </a:solidFill>
                          <a:latin typeface="Cambria Math"/>
                          <a:cs typeface="Cambria Math"/>
                        </a:rPr>
                        <a:t>Modelo 1</a:t>
                      </a: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0"/>
                        </a:spcBef>
                      </a:pPr>
                      <a:r>
                        <a:rPr lang="es-EC" sz="1400" spc="-25" noProof="0" dirty="0">
                          <a:solidFill>
                            <a:schemeClr val="bg2"/>
                          </a:solidFill>
                          <a:latin typeface="Cambria Math"/>
                          <a:cs typeface="Cambria Math"/>
                        </a:rPr>
                        <a:t>X1</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0"/>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0"/>
                        </a:spcBef>
                      </a:pPr>
                      <a:r>
                        <a:rPr lang="es-EC" sz="1400" spc="-25" noProof="0" dirty="0">
                          <a:solidFill>
                            <a:schemeClr val="bg2"/>
                          </a:solidFill>
                          <a:latin typeface="Cambria Math"/>
                          <a:cs typeface="Cambria Math"/>
                        </a:rPr>
                        <a:t>0.7</a:t>
                      </a:r>
                      <a:endParaRPr lang="es-EC" sz="1400" noProof="0" dirty="0">
                        <a:solidFill>
                          <a:schemeClr val="bg2"/>
                        </a:solidFill>
                        <a:latin typeface="Cambria Math"/>
                        <a:cs typeface="Cambria Math"/>
                      </a:endParaRPr>
                    </a:p>
                  </a:txBody>
                  <a:tcPr marL="0" marR="0" marT="36811"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1"/>
                  </a:ext>
                </a:extLst>
              </a:tr>
              <a:tr h="300842">
                <a:tc>
                  <a:txBody>
                    <a:bodyPr/>
                    <a:lstStyle/>
                    <a:p>
                      <a:pPr algn="ctr">
                        <a:lnSpc>
                          <a:spcPct val="100000"/>
                        </a:lnSpc>
                        <a:spcBef>
                          <a:spcPts val="295"/>
                        </a:spcBef>
                      </a:pPr>
                      <a:r>
                        <a:rPr lang="es-EC" sz="1400" noProof="0" dirty="0">
                          <a:solidFill>
                            <a:schemeClr val="bg2"/>
                          </a:solidFill>
                          <a:latin typeface="Cambria Math"/>
                          <a:cs typeface="Cambria Math"/>
                        </a:rPr>
                        <a:t>Modelo 2</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295"/>
                        </a:spcBef>
                      </a:pPr>
                      <a:r>
                        <a:rPr lang="es-EC" sz="1400" noProof="0" dirty="0">
                          <a:solidFill>
                            <a:schemeClr val="bg2"/>
                          </a:solidFill>
                          <a:latin typeface="Cambria Math"/>
                          <a:cs typeface="Cambria Math"/>
                        </a:rPr>
                        <a:t>X1 + X2</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5"/>
                        </a:spcBef>
                      </a:pPr>
                      <a:r>
                        <a:rPr lang="es-EC" sz="1400" spc="-25" noProof="0" dirty="0">
                          <a:solidFill>
                            <a:schemeClr val="bg2"/>
                          </a:solidFill>
                          <a:latin typeface="Cambria Math"/>
                          <a:cs typeface="Cambria Math"/>
                        </a:rPr>
                        <a:t>0.8</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2"/>
                  </a:ext>
                </a:extLst>
              </a:tr>
              <a:tr h="300842">
                <a:tc>
                  <a:txBody>
                    <a:bodyPr/>
                    <a:lstStyle/>
                    <a:p>
                      <a:pPr algn="ctr">
                        <a:lnSpc>
                          <a:spcPct val="100000"/>
                        </a:lnSpc>
                        <a:spcBef>
                          <a:spcPts val="295"/>
                        </a:spcBef>
                      </a:pPr>
                      <a:r>
                        <a:rPr lang="es-EC" sz="1400" noProof="0" dirty="0">
                          <a:solidFill>
                            <a:schemeClr val="bg2"/>
                          </a:solidFill>
                          <a:latin typeface="Cambria Math"/>
                          <a:cs typeface="Cambria Math"/>
                        </a:rPr>
                        <a:t>Modelo 3</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noProof="0" dirty="0">
                          <a:solidFill>
                            <a:schemeClr val="bg2"/>
                          </a:solidFill>
                          <a:latin typeface="Cambria Math"/>
                          <a:cs typeface="Cambria Math"/>
                        </a:rPr>
                        <a:t>X1 + X2 + X3</a:t>
                      </a: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295"/>
                        </a:spcBef>
                      </a:pPr>
                      <a:r>
                        <a:rPr lang="es-EC" sz="1400" spc="-10" noProof="0" dirty="0">
                          <a:solidFill>
                            <a:schemeClr val="bg2"/>
                          </a:solidFill>
                          <a:latin typeface="Cambria Math"/>
                          <a:cs typeface="Cambria Math"/>
                        </a:rPr>
                        <a:t>lineal</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295"/>
                        </a:spcBef>
                      </a:pPr>
                      <a:r>
                        <a:rPr lang="es-EC" sz="1400" spc="-20" noProof="0" dirty="0">
                          <a:solidFill>
                            <a:schemeClr val="bg2"/>
                          </a:solidFill>
                          <a:latin typeface="Cambria Math"/>
                          <a:cs typeface="Cambria Math"/>
                        </a:rPr>
                        <a:t>0.85</a:t>
                      </a:r>
                      <a:endParaRPr lang="es-EC" sz="1400" noProof="0" dirty="0">
                        <a:solidFill>
                          <a:schemeClr val="bg2"/>
                        </a:solidFill>
                        <a:latin typeface="Cambria Math"/>
                        <a:cs typeface="Cambria Math"/>
                      </a:endParaRPr>
                    </a:p>
                  </a:txBody>
                  <a:tcPr marL="0" marR="0" marT="37446"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3"/>
                  </a:ext>
                </a:extLst>
              </a:tr>
              <a:tr h="300842">
                <a:tc>
                  <a:txBody>
                    <a:bodyPr/>
                    <a:lstStyle/>
                    <a:p>
                      <a:pPr algn="ctr">
                        <a:lnSpc>
                          <a:spcPct val="100000"/>
                        </a:lnSpc>
                        <a:spcBef>
                          <a:spcPts val="325"/>
                        </a:spcBef>
                      </a:pPr>
                      <a:r>
                        <a:rPr lang="es-EC" sz="1300" b="1" noProof="0" dirty="0">
                          <a:solidFill>
                            <a:schemeClr val="bg2"/>
                          </a:solidFill>
                          <a:latin typeface="Cambria Math"/>
                          <a:cs typeface="Cambria Math"/>
                        </a:rPr>
                        <a:t>Modelo 4</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635" algn="ctr">
                        <a:lnSpc>
                          <a:spcPct val="100000"/>
                        </a:lnSpc>
                        <a:spcBef>
                          <a:spcPts val="325"/>
                        </a:spcBef>
                      </a:pPr>
                      <a:r>
                        <a:rPr lang="es-EC" sz="1300" b="1" noProof="0" dirty="0">
                          <a:solidFill>
                            <a:schemeClr val="bg2"/>
                          </a:solidFill>
                          <a:latin typeface="Cambria Math"/>
                          <a:cs typeface="Cambria Math"/>
                        </a:rPr>
                        <a:t>X1 + X2 + X3</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algn="ctr">
                        <a:lnSpc>
                          <a:spcPct val="100000"/>
                        </a:lnSpc>
                        <a:spcBef>
                          <a:spcPts val="325"/>
                        </a:spcBef>
                      </a:pPr>
                      <a:r>
                        <a:rPr lang="es-EC" sz="1300" b="1" spc="-20" noProof="0" dirty="0">
                          <a:solidFill>
                            <a:schemeClr val="bg2"/>
                          </a:solidFill>
                          <a:latin typeface="Cambria Math"/>
                          <a:cs typeface="Cambria Math"/>
                        </a:rPr>
                        <a:t>árbol</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tc>
                  <a:txBody>
                    <a:bodyPr/>
                    <a:lstStyle/>
                    <a:p>
                      <a:pPr marL="39370" algn="ctr">
                        <a:lnSpc>
                          <a:spcPct val="100000"/>
                        </a:lnSpc>
                        <a:spcBef>
                          <a:spcPts val="325"/>
                        </a:spcBef>
                      </a:pPr>
                      <a:r>
                        <a:rPr lang="es-EC" sz="1300" b="1" spc="-20" noProof="0" dirty="0">
                          <a:solidFill>
                            <a:schemeClr val="bg2"/>
                          </a:solidFill>
                          <a:latin typeface="Cambria Math"/>
                          <a:cs typeface="Cambria Math"/>
                        </a:rPr>
                        <a:t>0.95</a:t>
                      </a:r>
                      <a:endParaRPr lang="es-EC" sz="1300" noProof="0" dirty="0">
                        <a:solidFill>
                          <a:schemeClr val="bg2"/>
                        </a:solidFill>
                        <a:latin typeface="Cambria Math"/>
                        <a:cs typeface="Cambria Math"/>
                      </a:endParaRPr>
                    </a:p>
                  </a:txBody>
                  <a:tcPr marL="0" marR="0" marT="41255" marB="0">
                    <a:lnL w="6350">
                      <a:solidFill>
                        <a:srgbClr val="000000"/>
                      </a:solidFill>
                      <a:prstDash val="solid"/>
                    </a:lnL>
                    <a:lnR w="6350">
                      <a:solidFill>
                        <a:srgbClr val="000000"/>
                      </a:solidFill>
                      <a:prstDash val="solid"/>
                    </a:lnR>
                    <a:lnT w="6350">
                      <a:solidFill>
                        <a:srgbClr val="000000"/>
                      </a:solidFill>
                      <a:prstDash val="solid"/>
                    </a:lnT>
                    <a:lnB w="6350">
                      <a:solidFill>
                        <a:srgbClr val="000000"/>
                      </a:solidFill>
                      <a:prstDash val="solid"/>
                    </a:lnB>
                  </a:tcPr>
                </a:tc>
                <a:extLst>
                  <a:ext uri="{0D108BD9-81ED-4DB2-BD59-A6C34878D82A}">
                    <a16:rowId xmlns:a16="http://schemas.microsoft.com/office/drawing/2014/main" val="10004"/>
                  </a:ext>
                </a:extLst>
              </a:tr>
            </a:tbl>
          </a:graphicData>
        </a:graphic>
      </p:graphicFrame>
      <p:sp>
        <p:nvSpPr>
          <p:cNvPr id="15" name="Title 14">
            <a:extLst>
              <a:ext uri="{FF2B5EF4-FFF2-40B4-BE49-F238E27FC236}">
                <a16:creationId xmlns:a16="http://schemas.microsoft.com/office/drawing/2014/main" id="{E6050F8E-40E0-3108-5171-D7ACE798A7DC}"/>
              </a:ext>
            </a:extLst>
          </p:cNvPr>
          <p:cNvSpPr>
            <a:spLocks noGrp="1"/>
          </p:cNvSpPr>
          <p:nvPr>
            <p:ph type="title"/>
          </p:nvPr>
        </p:nvSpPr>
        <p:spPr/>
        <p:txBody>
          <a:bodyPr/>
          <a:lstStyle/>
          <a:p>
            <a:r>
              <a:rPr lang="es-EC" dirty="0"/>
              <a:t>Resultados de la presentación</a:t>
            </a:r>
          </a:p>
        </p:txBody>
      </p:sp>
      <p:pic>
        <p:nvPicPr>
          <p:cNvPr id="5" name="object 5"/>
          <p:cNvPicPr/>
          <p:nvPr/>
        </p:nvPicPr>
        <p:blipFill>
          <a:blip r:embed="rId2" cstate="print"/>
          <a:stretch>
            <a:fillRect/>
          </a:stretch>
        </p:blipFill>
        <p:spPr>
          <a:xfrm>
            <a:off x="6709254" y="1473342"/>
            <a:ext cx="2332183" cy="3427547"/>
          </a:xfrm>
          <a:prstGeom prst="rect">
            <a:avLst/>
          </a:prstGeom>
        </p:spPr>
      </p:pic>
      <p:pic>
        <p:nvPicPr>
          <p:cNvPr id="6" name="object 6"/>
          <p:cNvPicPr/>
          <p:nvPr/>
        </p:nvPicPr>
        <p:blipFill>
          <a:blip r:embed="rId3" cstate="print"/>
          <a:stretch>
            <a:fillRect/>
          </a:stretch>
        </p:blipFill>
        <p:spPr>
          <a:xfrm>
            <a:off x="9161331" y="1473340"/>
            <a:ext cx="2302848" cy="3427548"/>
          </a:xfrm>
          <a:prstGeom prst="rect">
            <a:avLst/>
          </a:prstGeom>
        </p:spPr>
      </p:pic>
      <p:sp>
        <p:nvSpPr>
          <p:cNvPr id="7" name="object 7"/>
          <p:cNvSpPr txBox="1"/>
          <p:nvPr/>
        </p:nvSpPr>
        <p:spPr>
          <a:xfrm>
            <a:off x="6830278" y="5003093"/>
            <a:ext cx="209013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chemeClr val="bg2"/>
                </a:solidFill>
                <a:latin typeface="Open Sans" pitchFamily="2" charset="0"/>
                <a:ea typeface="Open Sans" pitchFamily="2" charset="0"/>
                <a:cs typeface="Open Sans" pitchFamily="2" charset="0"/>
              </a:rPr>
              <a:t>Verdad observada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8" name="object 8"/>
          <p:cNvSpPr txBox="1"/>
          <p:nvPr/>
        </p:nvSpPr>
        <p:spPr>
          <a:xfrm>
            <a:off x="9486744" y="5071656"/>
            <a:ext cx="1652022"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30" noProof="0" dirty="0">
                <a:solidFill>
                  <a:schemeClr val="bg2"/>
                </a:solidFill>
                <a:latin typeface="Open Sans" pitchFamily="2" charset="0"/>
                <a:ea typeface="Open Sans" pitchFamily="2" charset="0"/>
                <a:cs typeface="Open Sans" pitchFamily="2" charset="0"/>
              </a:rPr>
              <a:t>Predicciones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0" name="object 10"/>
          <p:cNvSpPr txBox="1"/>
          <p:nvPr/>
        </p:nvSpPr>
        <p:spPr>
          <a:xfrm>
            <a:off x="2733409" y="1081321"/>
            <a:ext cx="649285"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80" noProof="0" dirty="0">
                <a:solidFill>
                  <a:schemeClr val="bg2"/>
                </a:solidFill>
                <a:latin typeface="Open Sans" pitchFamily="2" charset="0"/>
                <a:ea typeface="Open Sans" pitchFamily="2" charset="0"/>
                <a:cs typeface="Open Sans" pitchFamily="2" charset="0"/>
              </a:rPr>
              <a:t>Tablas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11" name="object 11"/>
          <p:cNvSpPr txBox="1"/>
          <p:nvPr/>
        </p:nvSpPr>
        <p:spPr>
          <a:xfrm>
            <a:off x="8135870" y="1081322"/>
            <a:ext cx="1780078" cy="289816"/>
          </a:xfrm>
          <a:prstGeom prst="rect">
            <a:avLst/>
          </a:prstGeom>
        </p:spPr>
        <p:txBody>
          <a:bodyPr vert="horz" wrap="square" lIns="0" tIns="12693" rIns="0" bIns="0" rtlCol="0">
            <a:spAutoFit/>
          </a:bodyPr>
          <a:lstStyle/>
          <a:p>
            <a:pPr marL="12695" algn="ctr" defTabSz="914035" fontAlgn="auto">
              <a:spcBef>
                <a:spcPts val="100"/>
              </a:spcBef>
              <a:spcAft>
                <a:spcPts val="0"/>
              </a:spcAft>
            </a:pPr>
            <a:r>
              <a:rPr lang="es-EC" sz="1800" kern="0" spc="-50" noProof="0" dirty="0">
                <a:solidFill>
                  <a:schemeClr val="bg2"/>
                </a:solidFill>
                <a:latin typeface="Open Sans" pitchFamily="2" charset="0"/>
                <a:ea typeface="Open Sans" pitchFamily="2" charset="0"/>
                <a:cs typeface="Open Sans" pitchFamily="2" charset="0"/>
              </a:rPr>
              <a:t>Visualizaciones</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TextBox 1">
            <a:extLst>
              <a:ext uri="{FF2B5EF4-FFF2-40B4-BE49-F238E27FC236}">
                <a16:creationId xmlns:a16="http://schemas.microsoft.com/office/drawing/2014/main" id="{8BAAAF7E-007A-CAFA-8AF4-A7A809E9BC75}"/>
              </a:ext>
            </a:extLst>
          </p:cNvPr>
          <p:cNvSpPr txBox="1"/>
          <p:nvPr/>
        </p:nvSpPr>
        <p:spPr>
          <a:xfrm>
            <a:off x="918984" y="3970503"/>
            <a:ext cx="4363021" cy="1398332"/>
          </a:xfrm>
          <a:prstGeom prst="rect">
            <a:avLst/>
          </a:prstGeom>
          <a:noFill/>
        </p:spPr>
        <p:txBody>
          <a:bodyPr wrap="square" lIns="0" tIns="0" rIns="0" bIns="0" rtlCol="0">
            <a:spAutoFit/>
          </a:bodyPr>
          <a:lstStyle/>
          <a:p>
            <a:pPr marL="12695" marR="5077" defTabSz="914035" fontAlgn="auto">
              <a:lnSpc>
                <a:spcPct val="99400"/>
              </a:lnSpc>
              <a:spcBef>
                <a:spcPts val="660"/>
              </a:spcBef>
              <a:spcAft>
                <a:spcPts val="0"/>
              </a:spcAft>
            </a:pPr>
            <a:r>
              <a:rPr lang="es-EC" sz="2000" b="1" kern="0" spc="-25" dirty="0">
                <a:solidFill>
                  <a:schemeClr val="bg2"/>
                </a:solidFill>
                <a:latin typeface="Open Sans" pitchFamily="2" charset="0"/>
                <a:ea typeface="Open Sans" pitchFamily="2" charset="0"/>
                <a:cs typeface="Open Sans" pitchFamily="2" charset="0"/>
              </a:rPr>
              <a:t>Verificación</a:t>
            </a:r>
          </a:p>
          <a:p>
            <a:pPr marL="12695" marR="5077" defTabSz="914035" fontAlgn="auto">
              <a:lnSpc>
                <a:spcPct val="99400"/>
              </a:lnSpc>
              <a:spcBef>
                <a:spcPts val="660"/>
              </a:spcBef>
              <a:spcAft>
                <a:spcPts val="0"/>
              </a:spcAft>
            </a:pPr>
            <a:r>
              <a:rPr lang="es-EC" sz="2000" kern="0" spc="-25" dirty="0">
                <a:solidFill>
                  <a:schemeClr val="bg2"/>
                </a:solidFill>
                <a:latin typeface="Open Sans" pitchFamily="2" charset="0"/>
                <a:ea typeface="Open Sans" pitchFamily="2" charset="0"/>
                <a:cs typeface="Open Sans" pitchFamily="2" charset="0"/>
              </a:rPr>
              <a:t>Tiene sentido la predicción? </a:t>
            </a:r>
          </a:p>
          <a:p>
            <a:pPr marL="12695" marR="5077" defTabSz="914035" fontAlgn="auto">
              <a:lnSpc>
                <a:spcPct val="99400"/>
              </a:lnSpc>
              <a:spcBef>
                <a:spcPts val="660"/>
              </a:spcBef>
              <a:spcAft>
                <a:spcPts val="0"/>
              </a:spcAft>
            </a:pPr>
            <a:r>
              <a:rPr lang="es-EC" sz="2000" kern="0" spc="-25" dirty="0">
                <a:solidFill>
                  <a:schemeClr val="bg2"/>
                </a:solidFill>
                <a:latin typeface="Open Sans" pitchFamily="2" charset="0"/>
                <a:ea typeface="Open Sans" pitchFamily="2" charset="0"/>
                <a:cs typeface="Open Sans" pitchFamily="2" charset="0"/>
              </a:rPr>
              <a:t>"Para un piso de 2 habitaciones y 200 m², el modelo predice £100"</a:t>
            </a:r>
            <a:endParaRPr lang="es-EC" sz="2000" kern="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C3977-C6F3-635F-5664-AD7450D89C88}"/>
              </a:ext>
            </a:extLst>
          </p:cNvPr>
          <p:cNvSpPr>
            <a:spLocks noGrp="1"/>
          </p:cNvSpPr>
          <p:nvPr>
            <p:ph type="title"/>
          </p:nvPr>
        </p:nvSpPr>
        <p:spPr/>
        <p:txBody>
          <a:bodyPr/>
          <a:lstStyle/>
          <a:p>
            <a:r>
              <a:rPr lang="es-ES" dirty="0"/>
              <a:t>Cómo se entrena un modelo de aprendizaje automático?</a:t>
            </a:r>
            <a:endParaRPr lang="es-EC" dirty="0"/>
          </a:p>
        </p:txBody>
      </p:sp>
      <p:sp>
        <p:nvSpPr>
          <p:cNvPr id="12" name="object 12"/>
          <p:cNvSpPr txBox="1"/>
          <p:nvPr/>
        </p:nvSpPr>
        <p:spPr>
          <a:xfrm>
            <a:off x="645261" y="256554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13" name="object 13"/>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sp>
        <p:nvSpPr>
          <p:cNvPr id="14" name="object 14"/>
          <p:cNvSpPr txBox="1"/>
          <p:nvPr/>
        </p:nvSpPr>
        <p:spPr>
          <a:xfrm>
            <a:off x="5407722" y="1400769"/>
            <a:ext cx="6137430" cy="4893640"/>
          </a:xfrm>
          <a:prstGeom prst="rect">
            <a:avLst/>
          </a:prstGeom>
        </p:spPr>
        <p:txBody>
          <a:bodyPr vert="horz" wrap="square" lIns="0" tIns="12693" rIns="0" bIns="0" rtlCol="0">
            <a:spAutoFit/>
          </a:bodyPr>
          <a:lstStyle/>
          <a:p>
            <a:pPr marL="15868" defTabSz="914035" fontAlgn="auto">
              <a:spcBef>
                <a:spcPts val="100"/>
              </a:spcBef>
              <a:spcAft>
                <a:spcPts val="0"/>
              </a:spcAft>
            </a:pPr>
            <a:r>
              <a:rPr lang="es-EC" sz="2350" kern="0" spc="-10" dirty="0">
                <a:solidFill>
                  <a:sysClr val="windowText" lastClr="000000"/>
                </a:solidFill>
                <a:latin typeface="Open Sans" pitchFamily="2" charset="0"/>
                <a:ea typeface="Open Sans" pitchFamily="2" charset="0"/>
                <a:cs typeface="Open Sans" pitchFamily="2" charset="0"/>
              </a:rPr>
              <a:t>Función que minimiza la diferencia</a:t>
            </a:r>
            <a:endParaRPr lang="es-EC" sz="2350" kern="0" dirty="0">
              <a:solidFill>
                <a:sysClr val="windowText" lastClr="000000"/>
              </a:solidFill>
              <a:latin typeface="Open Sans" pitchFamily="2" charset="0"/>
              <a:ea typeface="Open Sans" pitchFamily="2" charset="0"/>
              <a:cs typeface="Open Sans" pitchFamily="2" charset="0"/>
            </a:endParaRPr>
          </a:p>
          <a:p>
            <a:pPr marL="15868" defTabSz="914035" fontAlgn="auto">
              <a:spcBef>
                <a:spcPts val="100"/>
              </a:spcBef>
              <a:spcAft>
                <a:spcPts val="0"/>
              </a:spcAft>
            </a:pPr>
            <a:r>
              <a:rPr lang="es-EC" sz="2350" kern="0" dirty="0">
                <a:solidFill>
                  <a:sysClr val="windowText" lastClr="000000"/>
                </a:solidFill>
                <a:latin typeface="Open Sans" pitchFamily="2" charset="0"/>
                <a:ea typeface="Open Sans" pitchFamily="2" charset="0"/>
                <a:cs typeface="Open Sans" pitchFamily="2" charset="0"/>
              </a:rPr>
              <a:t>"observado – predicho“</a:t>
            </a:r>
          </a:p>
          <a:p>
            <a:pPr marL="15868" defTabSz="914035" fontAlgn="auto">
              <a:spcBef>
                <a:spcPts val="100"/>
              </a:spcBef>
              <a:spcAft>
                <a:spcPts val="0"/>
              </a:spcAft>
            </a:pPr>
            <a:endParaRPr lang="es-EC" sz="2350" kern="0" noProof="0" dirty="0">
              <a:solidFill>
                <a:sysClr val="windowText" lastClr="000000"/>
              </a:solidFill>
              <a:latin typeface="Open Sans" pitchFamily="2" charset="0"/>
              <a:ea typeface="Open Sans" pitchFamily="2" charset="0"/>
              <a:cs typeface="Open Sans" pitchFamily="2" charset="0"/>
            </a:endParaRPr>
          </a:p>
          <a:p>
            <a:pPr marL="15868" defTabSz="914035" fontAlgn="auto">
              <a:spcBef>
                <a:spcPts val="100"/>
              </a:spcBef>
              <a:spcAft>
                <a:spcPts val="0"/>
              </a:spcAft>
            </a:pPr>
            <a:r>
              <a:rPr lang="es-EC" sz="2350" kern="0" noProof="0" dirty="0">
                <a:solidFill>
                  <a:sysClr val="windowText" lastClr="000000"/>
                </a:solidFill>
                <a:latin typeface="Open Sans" pitchFamily="2" charset="0"/>
                <a:ea typeface="Open Sans" pitchFamily="2" charset="0"/>
                <a:cs typeface="Open Sans" pitchFamily="2" charset="0"/>
              </a:rPr>
              <a:t>Cómo estimar los parámetros de una función?</a:t>
            </a:r>
          </a:p>
          <a:p>
            <a:pPr defTabSz="914035" fontAlgn="auto">
              <a:spcBef>
                <a:spcPts val="670"/>
              </a:spcBef>
              <a:spcAft>
                <a:spcPts val="0"/>
              </a:spcAft>
            </a:pPr>
            <a:endParaRPr lang="es-EC" sz="2350" kern="0" noProof="0" dirty="0">
              <a:solidFill>
                <a:sysClr val="windowText" lastClr="000000"/>
              </a:solidFill>
              <a:latin typeface="Open Sans" pitchFamily="2" charset="0"/>
              <a:ea typeface="Open Sans" pitchFamily="2" charset="0"/>
              <a:cs typeface="Open Sans" pitchFamily="2" charset="0"/>
            </a:endParaRPr>
          </a:p>
          <a:p>
            <a:pPr marL="12695" defTabSz="914035" fontAlgn="auto">
              <a:lnSpc>
                <a:spcPts val="2789"/>
              </a:lnSpc>
              <a:spcBef>
                <a:spcPts val="0"/>
              </a:spcBef>
              <a:spcAft>
                <a:spcPts val="0"/>
              </a:spcAft>
            </a:pPr>
            <a:r>
              <a:rPr lang="es-EC" sz="2350" b="1" kern="0" spc="-30" noProof="0" dirty="0">
                <a:solidFill>
                  <a:sysClr val="windowText" lastClr="000000"/>
                </a:solidFill>
                <a:latin typeface="Open Sans" pitchFamily="2" charset="0"/>
                <a:ea typeface="Open Sans" pitchFamily="2" charset="0"/>
                <a:cs typeface="Open Sans" pitchFamily="2" charset="0"/>
              </a:rPr>
              <a:t>Solución analítica</a:t>
            </a:r>
            <a:endParaRPr lang="es-EC" sz="2350" b="1" kern="0" noProof="0" dirty="0">
              <a:solidFill>
                <a:sysClr val="windowText" lastClr="000000"/>
              </a:solidFill>
              <a:latin typeface="Open Sans" pitchFamily="2" charset="0"/>
              <a:ea typeface="Open Sans" pitchFamily="2" charset="0"/>
              <a:cs typeface="Open Sans" pitchFamily="2" charset="0"/>
            </a:endParaRPr>
          </a:p>
          <a:p>
            <a:pPr marL="208831" indent="-196136" defTabSz="914035" fontAlgn="auto">
              <a:lnSpc>
                <a:spcPts val="2849"/>
              </a:lnSpc>
              <a:spcBef>
                <a:spcPts val="0"/>
              </a:spcBef>
              <a:spcAft>
                <a:spcPts val="0"/>
              </a:spcAft>
              <a:buFontTx/>
              <a:buChar char="-"/>
              <a:tabLst>
                <a:tab pos="208831" algn="l"/>
              </a:tabLst>
            </a:pPr>
            <a:r>
              <a:rPr lang="es-EC" sz="2400" kern="0" spc="-30" noProof="0" dirty="0">
                <a:solidFill>
                  <a:sysClr val="windowText" lastClr="000000"/>
                </a:solidFill>
                <a:latin typeface="Open Sans" pitchFamily="2" charset="0"/>
                <a:ea typeface="Open Sans" pitchFamily="2" charset="0"/>
                <a:cs typeface="Open Sans" pitchFamily="2" charset="0"/>
              </a:rPr>
              <a:t>Mínimos cuadrados (OLS)</a:t>
            </a:r>
            <a:endParaRPr lang="es-EC" sz="2400" kern="0" noProof="0" dirty="0">
              <a:solidFill>
                <a:sysClr val="windowText" lastClr="000000"/>
              </a:solidFill>
              <a:latin typeface="Open Sans" pitchFamily="2" charset="0"/>
              <a:ea typeface="Open Sans" pitchFamily="2" charset="0"/>
              <a:cs typeface="Open Sans" pitchFamily="2" charset="0"/>
            </a:endParaRPr>
          </a:p>
          <a:p>
            <a:pPr marL="208831" indent="-196136" defTabSz="914035" fontAlgn="auto">
              <a:spcBef>
                <a:spcPts val="25"/>
              </a:spcBef>
              <a:spcAft>
                <a:spcPts val="0"/>
              </a:spcAft>
              <a:buFontTx/>
              <a:buChar char="-"/>
              <a:tabLst>
                <a:tab pos="208831" algn="l"/>
              </a:tabLst>
            </a:pPr>
            <a:r>
              <a:rPr lang="es-EC" sz="2400" kern="0" spc="-25" noProof="0" dirty="0">
                <a:solidFill>
                  <a:sysClr val="windowText" lastClr="000000"/>
                </a:solidFill>
                <a:latin typeface="Open Sans" pitchFamily="2" charset="0"/>
                <a:ea typeface="Open Sans" pitchFamily="2" charset="0"/>
                <a:cs typeface="Open Sans" pitchFamily="2" charset="0"/>
              </a:rPr>
              <a:t>Descomposición matricial (</a:t>
            </a:r>
            <a:r>
              <a:rPr lang="es-EC" sz="2400" kern="0" spc="-25" noProof="0">
                <a:solidFill>
                  <a:sysClr val="windowText" lastClr="000000"/>
                </a:solidFill>
                <a:latin typeface="Open Sans" pitchFamily="2" charset="0"/>
                <a:ea typeface="Open Sans" pitchFamily="2" charset="0"/>
                <a:cs typeface="Open Sans" pitchFamily="2" charset="0"/>
              </a:rPr>
              <a:t>SVD)</a:t>
            </a:r>
          </a:p>
          <a:p>
            <a:pPr marL="208831" indent="-196136" defTabSz="914035" fontAlgn="auto">
              <a:spcBef>
                <a:spcPts val="25"/>
              </a:spcBef>
              <a:spcAft>
                <a:spcPts val="0"/>
              </a:spcAft>
              <a:buFontTx/>
              <a:buChar char="-"/>
              <a:tabLst>
                <a:tab pos="208831" algn="l"/>
              </a:tabLst>
            </a:pPr>
            <a:endParaRPr lang="es-EC" sz="2400" kern="0" spc="-25" noProof="0" dirty="0">
              <a:solidFill>
                <a:sysClr val="windowText" lastClr="000000"/>
              </a:solidFill>
              <a:latin typeface="Open Sans" pitchFamily="2" charset="0"/>
              <a:ea typeface="Open Sans" pitchFamily="2" charset="0"/>
              <a:cs typeface="Open Sans" pitchFamily="2" charset="0"/>
            </a:endParaRPr>
          </a:p>
          <a:p>
            <a:pPr marL="12695" defTabSz="914035" fontAlgn="auto">
              <a:spcBef>
                <a:spcPts val="100"/>
              </a:spcBef>
              <a:spcAft>
                <a:spcPts val="0"/>
              </a:spcAft>
            </a:pPr>
            <a:r>
              <a:rPr lang="es-EC" sz="2350" b="1" kern="0" spc="-35" dirty="0">
                <a:solidFill>
                  <a:sysClr val="windowText" lastClr="000000"/>
                </a:solidFill>
                <a:latin typeface="Arial"/>
                <a:cs typeface="Arial"/>
              </a:rPr>
              <a:t>Solución iterativa</a:t>
            </a:r>
            <a:endParaRPr lang="es-EC" sz="2350" b="1" kern="0" dirty="0">
              <a:solidFill>
                <a:sysClr val="windowText" lastClr="000000"/>
              </a:solidFill>
              <a:latin typeface="Arial"/>
              <a:cs typeface="Arial"/>
            </a:endParaRPr>
          </a:p>
          <a:p>
            <a:pPr marL="12695" defTabSz="914035" fontAlgn="auto">
              <a:spcBef>
                <a:spcPts val="65"/>
              </a:spcBef>
              <a:spcAft>
                <a:spcPts val="0"/>
              </a:spcAft>
            </a:pPr>
            <a:r>
              <a:rPr lang="es-EC" sz="2400" kern="0" spc="85" dirty="0">
                <a:solidFill>
                  <a:sysClr val="windowText" lastClr="000000"/>
                </a:solidFill>
                <a:latin typeface="Arial"/>
                <a:cs typeface="Arial"/>
              </a:rPr>
              <a:t>- Optimización del descenso de gradiente</a:t>
            </a:r>
            <a:endParaRPr lang="es-EC" sz="2400" kern="0" dirty="0">
              <a:solidFill>
                <a:sysClr val="windowText" lastClr="000000"/>
              </a:solidFill>
              <a:latin typeface="Arial"/>
              <a:cs typeface="Arial"/>
            </a:endParaRPr>
          </a:p>
          <a:p>
            <a:pPr marL="12695" defTabSz="914035" fontAlgn="auto">
              <a:spcBef>
                <a:spcPts val="25"/>
              </a:spcBef>
              <a:spcAft>
                <a:spcPts val="0"/>
              </a:spcAft>
              <a:tabLst>
                <a:tab pos="208831" algn="l"/>
              </a:tabLst>
            </a:pPr>
            <a:endParaRPr lang="es-EC" sz="2400" kern="0" noProof="0" dirty="0">
              <a:solidFill>
                <a:sysClr val="windowText" lastClr="000000"/>
              </a:solidFill>
              <a:latin typeface="Open Sans" pitchFamily="2" charset="0"/>
              <a:ea typeface="Open Sans" pitchFamily="2" charset="0"/>
              <a:cs typeface="Open Sans" pitchFamily="2" charset="0"/>
            </a:endParaRPr>
          </a:p>
        </p:txBody>
      </p:sp>
      <p:sp>
        <p:nvSpPr>
          <p:cNvPr id="19" name="object 19"/>
          <p:cNvSpPr txBox="1"/>
          <p:nvPr/>
        </p:nvSpPr>
        <p:spPr>
          <a:xfrm>
            <a:off x="1345288" y="943030"/>
            <a:ext cx="3452001" cy="32059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2000" kern="0" spc="-30" noProof="0" dirty="0">
                <a:solidFill>
                  <a:sysClr val="windowText" lastClr="000000"/>
                </a:solidFill>
                <a:latin typeface="Arial"/>
                <a:cs typeface="Arial"/>
              </a:rPr>
              <a:t>Regresión lineal simple</a:t>
            </a:r>
            <a:endParaRPr lang="es-EC" sz="2000" kern="0" noProof="0" dirty="0">
              <a:solidFill>
                <a:sysClr val="windowText" lastClr="000000"/>
              </a:solidFill>
              <a:latin typeface="Arial"/>
              <a:cs typeface="Arial"/>
            </a:endParaRPr>
          </a:p>
        </p:txBody>
      </p:sp>
      <p:pic>
        <p:nvPicPr>
          <p:cNvPr id="4" name="Picture 3">
            <a:extLst>
              <a:ext uri="{FF2B5EF4-FFF2-40B4-BE49-F238E27FC236}">
                <a16:creationId xmlns:a16="http://schemas.microsoft.com/office/drawing/2014/main" id="{E07AE9F0-3A45-55B8-C700-BE726E732CEB}"/>
              </a:ext>
            </a:extLst>
          </p:cNvPr>
          <p:cNvPicPr>
            <a:picLocks noChangeAspect="1"/>
          </p:cNvPicPr>
          <p:nvPr/>
        </p:nvPicPr>
        <p:blipFill>
          <a:blip r:embed="rId2"/>
          <a:stretch>
            <a:fillRect/>
          </a:stretch>
        </p:blipFill>
        <p:spPr>
          <a:xfrm>
            <a:off x="1118385" y="1522662"/>
            <a:ext cx="3543041" cy="3638283"/>
          </a:xfrm>
          <a:prstGeom prst="rect">
            <a:avLst/>
          </a:prstGeom>
        </p:spPr>
      </p:pic>
    </p:spTree>
    <p:extLst>
      <p:ext uri="{BB962C8B-B14F-4D97-AF65-F5344CB8AC3E}">
        <p14:creationId xmlns:p14="http://schemas.microsoft.com/office/powerpoint/2010/main" val="3416715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71DFD-C894-5132-6FB9-D40713104DDB}"/>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FECA0909-8E85-9657-D0B0-C2453089F97B}"/>
              </a:ext>
            </a:extLst>
          </p:cNvPr>
          <p:cNvPicPr>
            <a:picLocks noChangeAspect="1"/>
          </p:cNvPicPr>
          <p:nvPr/>
        </p:nvPicPr>
        <p:blipFill>
          <a:blip r:embed="rId3"/>
          <a:stretch>
            <a:fillRect/>
          </a:stretch>
        </p:blipFill>
        <p:spPr>
          <a:xfrm>
            <a:off x="5899566" y="2691576"/>
            <a:ext cx="5090601" cy="3322608"/>
          </a:xfrm>
          <a:prstGeom prst="rect">
            <a:avLst/>
          </a:prstGeom>
        </p:spPr>
      </p:pic>
      <p:sp>
        <p:nvSpPr>
          <p:cNvPr id="4" name="object 4">
            <a:extLst>
              <a:ext uri="{FF2B5EF4-FFF2-40B4-BE49-F238E27FC236}">
                <a16:creationId xmlns:a16="http://schemas.microsoft.com/office/drawing/2014/main" id="{B9E0A604-7F83-B299-4A6C-AD821C2E8D8A}"/>
              </a:ext>
            </a:extLst>
          </p:cNvPr>
          <p:cNvSpPr/>
          <p:nvPr/>
        </p:nvSpPr>
        <p:spPr>
          <a:xfrm>
            <a:off x="7700101" y="2252417"/>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5" name="object 5">
            <a:extLst>
              <a:ext uri="{FF2B5EF4-FFF2-40B4-BE49-F238E27FC236}">
                <a16:creationId xmlns:a16="http://schemas.microsoft.com/office/drawing/2014/main" id="{65C9DADD-5956-58E5-E230-81C4EF97D0D4}"/>
              </a:ext>
            </a:extLst>
          </p:cNvPr>
          <p:cNvSpPr/>
          <p:nvPr/>
        </p:nvSpPr>
        <p:spPr>
          <a:xfrm>
            <a:off x="8602988" y="2325039"/>
            <a:ext cx="76162" cy="477920"/>
          </a:xfrm>
          <a:custGeom>
            <a:avLst/>
            <a:gdLst/>
            <a:ahLst/>
            <a:cxnLst/>
            <a:rect l="l" t="t" r="r" b="b"/>
            <a:pathLst>
              <a:path w="76200" h="478155">
                <a:moveTo>
                  <a:pt x="31749" y="401759"/>
                </a:moveTo>
                <a:lnTo>
                  <a:pt x="0" y="401759"/>
                </a:lnTo>
                <a:lnTo>
                  <a:pt x="38100" y="477959"/>
                </a:lnTo>
                <a:lnTo>
                  <a:pt x="69850" y="414459"/>
                </a:lnTo>
                <a:lnTo>
                  <a:pt x="31750" y="414459"/>
                </a:lnTo>
                <a:lnTo>
                  <a:pt x="31749" y="401759"/>
                </a:lnTo>
                <a:close/>
              </a:path>
              <a:path w="76200" h="478155">
                <a:moveTo>
                  <a:pt x="44448" y="0"/>
                </a:moveTo>
                <a:lnTo>
                  <a:pt x="31748" y="0"/>
                </a:lnTo>
                <a:lnTo>
                  <a:pt x="31750" y="414459"/>
                </a:lnTo>
                <a:lnTo>
                  <a:pt x="44450" y="414459"/>
                </a:lnTo>
                <a:lnTo>
                  <a:pt x="44448" y="0"/>
                </a:lnTo>
                <a:close/>
              </a:path>
              <a:path w="76200" h="478155">
                <a:moveTo>
                  <a:pt x="76200" y="401759"/>
                </a:moveTo>
                <a:lnTo>
                  <a:pt x="44449" y="401759"/>
                </a:lnTo>
                <a:lnTo>
                  <a:pt x="44450" y="414459"/>
                </a:lnTo>
                <a:lnTo>
                  <a:pt x="69850" y="414459"/>
                </a:lnTo>
                <a:lnTo>
                  <a:pt x="76200" y="40175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31" name="Title 30">
            <a:extLst>
              <a:ext uri="{FF2B5EF4-FFF2-40B4-BE49-F238E27FC236}">
                <a16:creationId xmlns:a16="http://schemas.microsoft.com/office/drawing/2014/main" id="{EFAFCC0C-35B8-E316-956E-967564D4266F}"/>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a:extLst>
              <a:ext uri="{FF2B5EF4-FFF2-40B4-BE49-F238E27FC236}">
                <a16:creationId xmlns:a16="http://schemas.microsoft.com/office/drawing/2014/main" id="{76D3F232-8D11-8738-0C78-36BF9E92983C}"/>
              </a:ext>
            </a:extLst>
          </p:cNvPr>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56</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9FD632C2-37EB-E933-C62A-5FBECF372F67}"/>
              </a:ext>
            </a:extLst>
          </p:cNvPr>
          <p:cNvGrpSpPr/>
          <p:nvPr/>
        </p:nvGrpSpPr>
        <p:grpSpPr>
          <a:xfrm>
            <a:off x="849480" y="1179400"/>
            <a:ext cx="4242388" cy="4119604"/>
            <a:chOff x="2241162" y="2278233"/>
            <a:chExt cx="3179786" cy="3087756"/>
          </a:xfrm>
        </p:grpSpPr>
        <p:grpSp>
          <p:nvGrpSpPr>
            <p:cNvPr id="6" name="object 6">
              <a:extLst>
                <a:ext uri="{FF2B5EF4-FFF2-40B4-BE49-F238E27FC236}">
                  <a16:creationId xmlns:a16="http://schemas.microsoft.com/office/drawing/2014/main" id="{B70A7669-02B0-1679-0146-22473E693CB8}"/>
                </a:ext>
              </a:extLst>
            </p:cNvPr>
            <p:cNvGrpSpPr/>
            <p:nvPr/>
          </p:nvGrpSpPr>
          <p:grpSpPr>
            <a:xfrm>
              <a:off x="2241162" y="2278233"/>
              <a:ext cx="3179786" cy="3087756"/>
              <a:chOff x="2240060" y="2276872"/>
              <a:chExt cx="3181350" cy="3089275"/>
            </a:xfrm>
          </p:grpSpPr>
          <p:pic>
            <p:nvPicPr>
              <p:cNvPr id="7" name="object 7">
                <a:extLst>
                  <a:ext uri="{FF2B5EF4-FFF2-40B4-BE49-F238E27FC236}">
                    <a16:creationId xmlns:a16="http://schemas.microsoft.com/office/drawing/2014/main" id="{23302C36-F950-DD83-DD74-B562A294CEFC}"/>
                  </a:ext>
                </a:extLst>
              </p:cNvPr>
              <p:cNvPicPr/>
              <p:nvPr/>
            </p:nvPicPr>
            <p:blipFill>
              <a:blip r:embed="rId4" cstate="print"/>
              <a:stretch>
                <a:fillRect/>
              </a:stretch>
            </p:blipFill>
            <p:spPr>
              <a:xfrm>
                <a:off x="2240060" y="2276872"/>
                <a:ext cx="3180946" cy="3089000"/>
              </a:xfrm>
              <a:prstGeom prst="rect">
                <a:avLst/>
              </a:prstGeom>
            </p:spPr>
          </p:pic>
          <p:sp>
            <p:nvSpPr>
              <p:cNvPr id="8" name="object 8">
                <a:extLst>
                  <a:ext uri="{FF2B5EF4-FFF2-40B4-BE49-F238E27FC236}">
                    <a16:creationId xmlns:a16="http://schemas.microsoft.com/office/drawing/2014/main" id="{3DA50A4C-DB61-4B98-9BD1-370B33A85BF0}"/>
                  </a:ext>
                </a:extLst>
              </p:cNvPr>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a:extLst>
                  <a:ext uri="{FF2B5EF4-FFF2-40B4-BE49-F238E27FC236}">
                    <a16:creationId xmlns:a16="http://schemas.microsoft.com/office/drawing/2014/main" id="{0BCBF1C2-8B20-B52E-62B5-C8FF98963517}"/>
                  </a:ext>
                </a:extLst>
              </p:cNvPr>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a:extLst>
                <a:ext uri="{FF2B5EF4-FFF2-40B4-BE49-F238E27FC236}">
                  <a16:creationId xmlns:a16="http://schemas.microsoft.com/office/drawing/2014/main" id="{B9D3AF90-0FE1-83FB-066E-F0BA2E84F816}"/>
                </a:ext>
              </a:extLst>
            </p:cNvPr>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a:extLst>
                <a:ext uri="{FF2B5EF4-FFF2-40B4-BE49-F238E27FC236}">
                  <a16:creationId xmlns:a16="http://schemas.microsoft.com/office/drawing/2014/main" id="{F1ADB561-0607-BC56-2708-2BB0376020B2}"/>
                </a:ext>
              </a:extLst>
            </p:cNvPr>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a:extLst>
                <a:ext uri="{FF2B5EF4-FFF2-40B4-BE49-F238E27FC236}">
                  <a16:creationId xmlns:a16="http://schemas.microsoft.com/office/drawing/2014/main" id="{9FE0D822-9EFB-0483-F950-8B3BCBBB2429}"/>
                </a:ext>
              </a:extLst>
            </p:cNvPr>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E18F3F17-74CE-0561-AF24-CA80EE59F8C1}"/>
              </a:ext>
            </a:extLst>
          </p:cNvPr>
          <p:cNvSpPr txBox="1"/>
          <p:nvPr/>
        </p:nvSpPr>
        <p:spPr>
          <a:xfrm>
            <a:off x="6743825" y="190192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A08D6045-6E3F-8A7D-FBD8-1D326D9119DF}"/>
              </a:ext>
            </a:extLst>
          </p:cNvPr>
          <p:cNvSpPr txBox="1"/>
          <p:nvPr/>
        </p:nvSpPr>
        <p:spPr>
          <a:xfrm>
            <a:off x="8602988" y="1952911"/>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45663171-D5A8-110F-E2F0-A234799DF54F}"/>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A50C5D7D-CF20-1073-5736-B72949594F2B}"/>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D72CBC2E-BD89-8AC4-2103-6372C5DCA22A}"/>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F3BC3DC7-557E-6B81-3A7D-4FEACA56109C}"/>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2B8AFAE5-CF0E-F12D-9438-DA2090E4C629}"/>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413D2373-F4F2-4C0B-0899-DAB72353EA50}"/>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F59AE3A7-CE00-0D9D-5E2C-999F174B9B89}"/>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object 12">
            <a:extLst>
              <a:ext uri="{FF2B5EF4-FFF2-40B4-BE49-F238E27FC236}">
                <a16:creationId xmlns:a16="http://schemas.microsoft.com/office/drawing/2014/main" id="{F815BD49-829B-EEBF-8DAB-7AABAB0D41BE}"/>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 name="object 13">
            <a:extLst>
              <a:ext uri="{FF2B5EF4-FFF2-40B4-BE49-F238E27FC236}">
                <a16:creationId xmlns:a16="http://schemas.microsoft.com/office/drawing/2014/main" id="{A16F568E-069B-4CBE-F788-76D831FCC2A6}"/>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1929499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FF10F-DEE2-3847-2DB9-BCB0B31ECC50}"/>
            </a:ext>
          </a:extLst>
        </p:cNvPr>
        <p:cNvGrpSpPr/>
        <p:nvPr/>
      </p:nvGrpSpPr>
      <p:grpSpPr>
        <a:xfrm>
          <a:off x="0" y="0"/>
          <a:ext cx="0" cy="0"/>
          <a:chOff x="0" y="0"/>
          <a:chExt cx="0" cy="0"/>
        </a:xfrm>
      </p:grpSpPr>
      <p:pic>
        <p:nvPicPr>
          <p:cNvPr id="36" name="Picture 35">
            <a:extLst>
              <a:ext uri="{FF2B5EF4-FFF2-40B4-BE49-F238E27FC236}">
                <a16:creationId xmlns:a16="http://schemas.microsoft.com/office/drawing/2014/main" id="{1108317E-8D2E-9E9B-4771-865A9F61D0B0}"/>
              </a:ext>
            </a:extLst>
          </p:cNvPr>
          <p:cNvPicPr>
            <a:picLocks noChangeAspect="1"/>
          </p:cNvPicPr>
          <p:nvPr/>
        </p:nvPicPr>
        <p:blipFill>
          <a:blip r:embed="rId3"/>
          <a:srcRect t="20763"/>
          <a:stretch>
            <a:fillRect/>
          </a:stretch>
        </p:blipFill>
        <p:spPr>
          <a:xfrm>
            <a:off x="5899566" y="3381460"/>
            <a:ext cx="5090601" cy="2632724"/>
          </a:xfrm>
          <a:prstGeom prst="rect">
            <a:avLst/>
          </a:prstGeom>
        </p:spPr>
      </p:pic>
      <p:sp>
        <p:nvSpPr>
          <p:cNvPr id="31" name="Title 30">
            <a:extLst>
              <a:ext uri="{FF2B5EF4-FFF2-40B4-BE49-F238E27FC236}">
                <a16:creationId xmlns:a16="http://schemas.microsoft.com/office/drawing/2014/main" id="{0DD9F55E-D116-751B-3C5C-9AF6DE9D1FEC}"/>
              </a:ext>
            </a:extLst>
          </p:cNvPr>
          <p:cNvSpPr>
            <a:spLocks noGrp="1"/>
          </p:cNvSpPr>
          <p:nvPr>
            <p:ph type="title"/>
          </p:nvPr>
        </p:nvSpPr>
        <p:spPr/>
        <p:txBody>
          <a:bodyPr/>
          <a:lstStyle/>
          <a:p>
            <a:r>
              <a:rPr lang="es-ES" dirty="0"/>
              <a:t>Minimización de pérdidas en el entrenamiento del modelo</a:t>
            </a:r>
            <a:endParaRPr lang="es-EC" dirty="0"/>
          </a:p>
        </p:txBody>
      </p:sp>
      <p:sp>
        <p:nvSpPr>
          <p:cNvPr id="28" name="object 28">
            <a:extLst>
              <a:ext uri="{FF2B5EF4-FFF2-40B4-BE49-F238E27FC236}">
                <a16:creationId xmlns:a16="http://schemas.microsoft.com/office/drawing/2014/main" id="{84CECD0D-DE8C-AF99-B652-FC0BB6591B98}"/>
              </a:ext>
            </a:extLst>
          </p:cNvPr>
          <p:cNvSpPr txBox="1">
            <a:spLocks noGrp="1"/>
          </p:cNvSpPr>
          <p:nvPr>
            <p:ph type="sldNum" sz="quarter" idx="4294967295"/>
          </p:nvPr>
        </p:nvSpPr>
        <p:spPr>
          <a:xfrm>
            <a:off x="11904663" y="6310313"/>
            <a:ext cx="285750" cy="204787"/>
          </a:xfrm>
          <a:prstGeom prst="rect">
            <a:avLst/>
          </a:prstGeom>
        </p:spPr>
        <p:txBody>
          <a:bodyPr vert="horz" wrap="square" lIns="0" tIns="0" rIns="0" bIns="0" rtlCol="0">
            <a:spAutoFit/>
          </a:bodyPr>
          <a:lstStyle/>
          <a:p>
            <a:pPr marL="38084" defTabSz="914035" fontAlgn="auto">
              <a:lnSpc>
                <a:spcPts val="1645"/>
              </a:lnSpc>
              <a:spcBef>
                <a:spcPts val="0"/>
              </a:spcBef>
              <a:spcAft>
                <a:spcPts val="0"/>
              </a:spcAft>
            </a:pPr>
            <a:fld id="{81D60167-4931-47E6-BA6A-407CBD079E47}" type="slidenum">
              <a:rPr lang="es-EC" sz="1400" kern="0" spc="-25" noProof="0" smtClean="0">
                <a:solidFill>
                  <a:prstClr val="black"/>
                </a:solidFill>
                <a:latin typeface="Arial"/>
                <a:cs typeface="Arial"/>
              </a:rPr>
              <a:pPr marL="38084" defTabSz="914035" fontAlgn="auto">
                <a:lnSpc>
                  <a:spcPts val="1645"/>
                </a:lnSpc>
                <a:spcBef>
                  <a:spcPts val="0"/>
                </a:spcBef>
                <a:spcAft>
                  <a:spcPts val="0"/>
                </a:spcAft>
              </a:pPr>
              <a:t>57</a:t>
            </a:fld>
            <a:endParaRPr lang="es-EC" sz="1400" kern="0" noProof="0" dirty="0">
              <a:solidFill>
                <a:prstClr val="black"/>
              </a:solidFill>
              <a:latin typeface="Arial"/>
              <a:cs typeface="Arial"/>
            </a:endParaRPr>
          </a:p>
        </p:txBody>
      </p:sp>
      <p:grpSp>
        <p:nvGrpSpPr>
          <p:cNvPr id="32" name="Group 31">
            <a:extLst>
              <a:ext uri="{FF2B5EF4-FFF2-40B4-BE49-F238E27FC236}">
                <a16:creationId xmlns:a16="http://schemas.microsoft.com/office/drawing/2014/main" id="{6933C393-15BA-58FF-18FC-B0DF324291C6}"/>
              </a:ext>
            </a:extLst>
          </p:cNvPr>
          <p:cNvGrpSpPr/>
          <p:nvPr/>
        </p:nvGrpSpPr>
        <p:grpSpPr>
          <a:xfrm>
            <a:off x="849480" y="1179400"/>
            <a:ext cx="4242388" cy="4119604"/>
            <a:chOff x="2241162" y="2278233"/>
            <a:chExt cx="3179786" cy="3087756"/>
          </a:xfrm>
        </p:grpSpPr>
        <p:grpSp>
          <p:nvGrpSpPr>
            <p:cNvPr id="6" name="object 6">
              <a:extLst>
                <a:ext uri="{FF2B5EF4-FFF2-40B4-BE49-F238E27FC236}">
                  <a16:creationId xmlns:a16="http://schemas.microsoft.com/office/drawing/2014/main" id="{4485942D-C802-48DC-3172-FF06995F6AC2}"/>
                </a:ext>
              </a:extLst>
            </p:cNvPr>
            <p:cNvGrpSpPr/>
            <p:nvPr/>
          </p:nvGrpSpPr>
          <p:grpSpPr>
            <a:xfrm>
              <a:off x="2241162" y="2278233"/>
              <a:ext cx="3179786" cy="3087756"/>
              <a:chOff x="2240060" y="2276872"/>
              <a:chExt cx="3181350" cy="3089275"/>
            </a:xfrm>
          </p:grpSpPr>
          <p:pic>
            <p:nvPicPr>
              <p:cNvPr id="7" name="object 7">
                <a:extLst>
                  <a:ext uri="{FF2B5EF4-FFF2-40B4-BE49-F238E27FC236}">
                    <a16:creationId xmlns:a16="http://schemas.microsoft.com/office/drawing/2014/main" id="{BB0A91E4-404E-FCB1-545F-ABE71699A4E6}"/>
                  </a:ext>
                </a:extLst>
              </p:cNvPr>
              <p:cNvPicPr/>
              <p:nvPr/>
            </p:nvPicPr>
            <p:blipFill>
              <a:blip r:embed="rId4" cstate="print"/>
              <a:stretch>
                <a:fillRect/>
              </a:stretch>
            </p:blipFill>
            <p:spPr>
              <a:xfrm>
                <a:off x="2240060" y="2276872"/>
                <a:ext cx="3180946" cy="3089000"/>
              </a:xfrm>
              <a:prstGeom prst="rect">
                <a:avLst/>
              </a:prstGeom>
            </p:spPr>
          </p:pic>
          <p:sp>
            <p:nvSpPr>
              <p:cNvPr id="8" name="object 8">
                <a:extLst>
                  <a:ext uri="{FF2B5EF4-FFF2-40B4-BE49-F238E27FC236}">
                    <a16:creationId xmlns:a16="http://schemas.microsoft.com/office/drawing/2014/main" id="{C1EAAACE-6772-6069-C07A-D94C264E559A}"/>
                  </a:ext>
                </a:extLst>
              </p:cNvPr>
              <p:cNvSpPr/>
              <p:nvPr/>
            </p:nvSpPr>
            <p:spPr>
              <a:xfrm>
                <a:off x="3416185" y="3410847"/>
                <a:ext cx="76200" cy="883285"/>
              </a:xfrm>
              <a:custGeom>
                <a:avLst/>
                <a:gdLst/>
                <a:ahLst/>
                <a:cxnLst/>
                <a:rect l="l" t="t" r="r" b="b"/>
                <a:pathLst>
                  <a:path w="76200" h="883285">
                    <a:moveTo>
                      <a:pt x="41275" y="63500"/>
                    </a:moveTo>
                    <a:lnTo>
                      <a:pt x="34925" y="63500"/>
                    </a:lnTo>
                    <a:lnTo>
                      <a:pt x="34926" y="882756"/>
                    </a:lnTo>
                    <a:lnTo>
                      <a:pt x="41276" y="882756"/>
                    </a:lnTo>
                    <a:lnTo>
                      <a:pt x="41275" y="63500"/>
                    </a:lnTo>
                    <a:close/>
                  </a:path>
                  <a:path w="76200" h="883285">
                    <a:moveTo>
                      <a:pt x="38100" y="0"/>
                    </a:moveTo>
                    <a:lnTo>
                      <a:pt x="0" y="76200"/>
                    </a:lnTo>
                    <a:lnTo>
                      <a:pt x="34925" y="76200"/>
                    </a:lnTo>
                    <a:lnTo>
                      <a:pt x="34925" y="63500"/>
                    </a:lnTo>
                    <a:lnTo>
                      <a:pt x="69850" y="63500"/>
                    </a:lnTo>
                    <a:lnTo>
                      <a:pt x="38100" y="0"/>
                    </a:lnTo>
                    <a:close/>
                  </a:path>
                  <a:path w="76200" h="883285">
                    <a:moveTo>
                      <a:pt x="69850" y="63500"/>
                    </a:moveTo>
                    <a:lnTo>
                      <a:pt x="41275" y="63500"/>
                    </a:lnTo>
                    <a:lnTo>
                      <a:pt x="41275" y="76200"/>
                    </a:lnTo>
                    <a:lnTo>
                      <a:pt x="76200" y="76200"/>
                    </a:lnTo>
                    <a:lnTo>
                      <a:pt x="69850" y="6350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sp>
            <p:nvSpPr>
              <p:cNvPr id="9" name="object 9">
                <a:extLst>
                  <a:ext uri="{FF2B5EF4-FFF2-40B4-BE49-F238E27FC236}">
                    <a16:creationId xmlns:a16="http://schemas.microsoft.com/office/drawing/2014/main" id="{79D1B293-86FD-9B0C-59F1-C23C6F41BB34}"/>
                  </a:ext>
                </a:extLst>
              </p:cNvPr>
              <p:cNvSpPr/>
              <p:nvPr/>
            </p:nvSpPr>
            <p:spPr>
              <a:xfrm>
                <a:off x="3298436" y="3505056"/>
                <a:ext cx="156210" cy="788670"/>
              </a:xfrm>
              <a:custGeom>
                <a:avLst/>
                <a:gdLst/>
                <a:ahLst/>
                <a:cxnLst/>
                <a:rect l="l" t="t" r="r" b="b"/>
                <a:pathLst>
                  <a:path w="156210" h="788670">
                    <a:moveTo>
                      <a:pt x="155849" y="0"/>
                    </a:moveTo>
                    <a:lnTo>
                      <a:pt x="125517" y="1020"/>
                    </a:lnTo>
                    <a:lnTo>
                      <a:pt x="100748" y="3803"/>
                    </a:lnTo>
                    <a:lnTo>
                      <a:pt x="84048" y="7932"/>
                    </a:lnTo>
                    <a:lnTo>
                      <a:pt x="77924" y="12987"/>
                    </a:lnTo>
                    <a:lnTo>
                      <a:pt x="77924" y="381287"/>
                    </a:lnTo>
                    <a:lnTo>
                      <a:pt x="71800" y="386342"/>
                    </a:lnTo>
                    <a:lnTo>
                      <a:pt x="55100" y="390470"/>
                    </a:lnTo>
                    <a:lnTo>
                      <a:pt x="30331" y="393253"/>
                    </a:lnTo>
                    <a:lnTo>
                      <a:pt x="0" y="394274"/>
                    </a:lnTo>
                    <a:lnTo>
                      <a:pt x="30331" y="395295"/>
                    </a:lnTo>
                    <a:lnTo>
                      <a:pt x="55100" y="398078"/>
                    </a:lnTo>
                    <a:lnTo>
                      <a:pt x="71800" y="402206"/>
                    </a:lnTo>
                    <a:lnTo>
                      <a:pt x="77924" y="407261"/>
                    </a:lnTo>
                    <a:lnTo>
                      <a:pt x="77924" y="775561"/>
                    </a:lnTo>
                    <a:lnTo>
                      <a:pt x="84048" y="780617"/>
                    </a:lnTo>
                    <a:lnTo>
                      <a:pt x="100748" y="784745"/>
                    </a:lnTo>
                    <a:lnTo>
                      <a:pt x="125517" y="787528"/>
                    </a:lnTo>
                    <a:lnTo>
                      <a:pt x="155849" y="788549"/>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10" name="object 10">
              <a:extLst>
                <a:ext uri="{FF2B5EF4-FFF2-40B4-BE49-F238E27FC236}">
                  <a16:creationId xmlns:a16="http://schemas.microsoft.com/office/drawing/2014/main" id="{62704F61-018E-9D64-208A-A5421A50C27D}"/>
                </a:ext>
              </a:extLst>
            </p:cNvPr>
            <p:cNvSpPr txBox="1"/>
            <p:nvPr/>
          </p:nvSpPr>
          <p:spPr>
            <a:xfrm>
              <a:off x="2719224" y="3740030"/>
              <a:ext cx="508384"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chemeClr val="bg2"/>
                  </a:solidFill>
                  <a:latin typeface="Open Sans" pitchFamily="2" charset="0"/>
                  <a:ea typeface="Open Sans" pitchFamily="2" charset="0"/>
                  <a:cs typeface="Open Sans" pitchFamily="2" charset="0"/>
                </a:rPr>
                <a:t>Error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2" name="object 22">
              <a:extLst>
                <a:ext uri="{FF2B5EF4-FFF2-40B4-BE49-F238E27FC236}">
                  <a16:creationId xmlns:a16="http://schemas.microsoft.com/office/drawing/2014/main" id="{6BA594A6-B09A-52C4-88DC-AB44A1EF7443}"/>
                </a:ext>
              </a:extLst>
            </p:cNvPr>
            <p:cNvSpPr txBox="1"/>
            <p:nvPr/>
          </p:nvSpPr>
          <p:spPr>
            <a:xfrm>
              <a:off x="3212348" y="3085031"/>
              <a:ext cx="523618" cy="566743"/>
            </a:xfrm>
            <a:prstGeom prst="rect">
              <a:avLst/>
            </a:prstGeom>
          </p:spPr>
          <p:txBody>
            <a:bodyPr vert="horz" wrap="square" lIns="0" tIns="12693" rIns="0" bIns="0" rtlCol="0">
              <a:spAutoFit/>
            </a:bodyPr>
            <a:lstStyle/>
            <a:p>
              <a:pPr marL="38084" defTabSz="914035" fontAlgn="auto">
                <a:spcBef>
                  <a:spcPts val="100"/>
                </a:spcBef>
                <a:spcAft>
                  <a:spcPts val="0"/>
                </a:spcAft>
              </a:pPr>
              <a:r>
                <a:rPr lang="es-EC" sz="1800" kern="0" spc="-45" noProof="0" dirty="0">
                  <a:solidFill>
                    <a:schemeClr val="bg2"/>
                  </a:solidFill>
                  <a:latin typeface="Open Sans" pitchFamily="2" charset="0"/>
                  <a:ea typeface="Open Sans" pitchFamily="2" charset="0"/>
                  <a:cs typeface="Open Sans" pitchFamily="2" charset="0"/>
                </a:rPr>
                <a:t>(x</a:t>
              </a:r>
              <a:r>
                <a:rPr lang="es-EC" sz="1800" kern="0" spc="-67" baseline="-13888" noProof="0" dirty="0">
                  <a:solidFill>
                    <a:schemeClr val="bg2"/>
                  </a:solidFill>
                  <a:latin typeface="Open Sans" pitchFamily="2" charset="0"/>
                  <a:ea typeface="Open Sans" pitchFamily="2" charset="0"/>
                  <a:cs typeface="Open Sans" pitchFamily="2" charset="0"/>
                </a:rPr>
                <a:t>i</a:t>
              </a:r>
              <a:r>
                <a:rPr lang="es-EC" sz="1800" kern="0" spc="-45" noProof="0" dirty="0">
                  <a:solidFill>
                    <a:schemeClr val="bg2"/>
                  </a:solidFill>
                  <a:latin typeface="Open Sans" pitchFamily="2" charset="0"/>
                  <a:ea typeface="Open Sans" pitchFamily="2" charset="0"/>
                  <a:cs typeface="Open Sans" pitchFamily="2" charset="0"/>
                </a:rPr>
                <a:t>, </a:t>
              </a:r>
              <a:r>
                <a:rPr lang="es-EC" sz="1800" kern="0" spc="-45" noProof="0" dirty="0" err="1">
                  <a:solidFill>
                    <a:schemeClr val="bg2"/>
                  </a:solidFill>
                  <a:latin typeface="Open Sans" pitchFamily="2" charset="0"/>
                  <a:ea typeface="Open Sans" pitchFamily="2" charset="0"/>
                  <a:cs typeface="Open Sans" pitchFamily="2" charset="0"/>
                </a:rPr>
                <a:t>y</a:t>
              </a:r>
              <a:r>
                <a:rPr lang="es-EC" sz="1800" kern="0" spc="-67" baseline="-13888" noProof="0" dirty="0" err="1">
                  <a:solidFill>
                    <a:schemeClr val="bg2"/>
                  </a:solidFill>
                  <a:latin typeface="Open Sans" pitchFamily="2" charset="0"/>
                  <a:ea typeface="Open Sans" pitchFamily="2" charset="0"/>
                  <a:cs typeface="Open Sans" pitchFamily="2" charset="0"/>
                </a:rPr>
                <a:t>i</a:t>
              </a:r>
              <a:r>
                <a:rPr lang="es-EC" sz="1800" kern="0" spc="-67" baseline="-13888" noProof="0" dirty="0">
                  <a:solidFill>
                    <a:schemeClr val="bg2"/>
                  </a:solidFill>
                  <a:latin typeface="Open Sans" pitchFamily="2" charset="0"/>
                  <a:ea typeface="Open Sans" pitchFamily="2" charset="0"/>
                  <a:cs typeface="Open Sans" pitchFamily="2" charset="0"/>
                </a:rPr>
                <a:t>)</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3" name="object 23">
              <a:extLst>
                <a:ext uri="{FF2B5EF4-FFF2-40B4-BE49-F238E27FC236}">
                  <a16:creationId xmlns:a16="http://schemas.microsoft.com/office/drawing/2014/main" id="{D6553C72-454F-BBEE-697E-0ED414BF3C65}"/>
                </a:ext>
              </a:extLst>
            </p:cNvPr>
            <p:cNvSpPr txBox="1"/>
            <p:nvPr/>
          </p:nvSpPr>
          <p:spPr>
            <a:xfrm>
              <a:off x="3892206" y="3085031"/>
              <a:ext cx="1280165" cy="84370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Datos de entrenamiento</a:t>
              </a:r>
              <a:endParaRPr lang="es-EC" sz="1800" kern="0" noProof="0" dirty="0">
                <a:solidFill>
                  <a:schemeClr val="bg2"/>
                </a:solidFill>
                <a:latin typeface="Open Sans" pitchFamily="2" charset="0"/>
                <a:ea typeface="Open Sans" pitchFamily="2" charset="0"/>
                <a:cs typeface="Open Sans" pitchFamily="2" charset="0"/>
              </a:endParaRPr>
            </a:p>
          </p:txBody>
        </p:sp>
      </p:grpSp>
      <p:sp>
        <p:nvSpPr>
          <p:cNvPr id="33" name="object 23">
            <a:extLst>
              <a:ext uri="{FF2B5EF4-FFF2-40B4-BE49-F238E27FC236}">
                <a16:creationId xmlns:a16="http://schemas.microsoft.com/office/drawing/2014/main" id="{5AF17C07-D44F-4AA1-2872-7D50B3B758DC}"/>
              </a:ext>
            </a:extLst>
          </p:cNvPr>
          <p:cNvSpPr txBox="1"/>
          <p:nvPr/>
        </p:nvSpPr>
        <p:spPr>
          <a:xfrm>
            <a:off x="6403269" y="1336452"/>
            <a:ext cx="1707963" cy="843814"/>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Minimizar la función de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4" name="object 23">
            <a:extLst>
              <a:ext uri="{FF2B5EF4-FFF2-40B4-BE49-F238E27FC236}">
                <a16:creationId xmlns:a16="http://schemas.microsoft.com/office/drawing/2014/main" id="{A5F7F87B-A0B3-A474-2A1F-C6722D527F05}"/>
              </a:ext>
            </a:extLst>
          </p:cNvPr>
          <p:cNvSpPr txBox="1"/>
          <p:nvPr/>
        </p:nvSpPr>
        <p:spPr>
          <a:xfrm>
            <a:off x="9675884" y="165800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predicho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38" name="Rectangle 37">
            <a:extLst>
              <a:ext uri="{FF2B5EF4-FFF2-40B4-BE49-F238E27FC236}">
                <a16:creationId xmlns:a16="http://schemas.microsoft.com/office/drawing/2014/main" id="{F9CD223E-D882-E057-12A0-CE4FB8C7A253}"/>
              </a:ext>
            </a:extLst>
          </p:cNvPr>
          <p:cNvSpPr/>
          <p:nvPr/>
        </p:nvSpPr>
        <p:spPr>
          <a:xfrm>
            <a:off x="6620719" y="4679059"/>
            <a:ext cx="977087" cy="1045309"/>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object 23">
            <a:extLst>
              <a:ext uri="{FF2B5EF4-FFF2-40B4-BE49-F238E27FC236}">
                <a16:creationId xmlns:a16="http://schemas.microsoft.com/office/drawing/2014/main" id="{7022B67F-588B-B360-658D-7CF77ECC5938}"/>
              </a:ext>
            </a:extLst>
          </p:cNvPr>
          <p:cNvSpPr txBox="1"/>
          <p:nvPr/>
        </p:nvSpPr>
        <p:spPr>
          <a:xfrm>
            <a:off x="6736903" y="5730776"/>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repetir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2" name="object 23">
            <a:extLst>
              <a:ext uri="{FF2B5EF4-FFF2-40B4-BE49-F238E27FC236}">
                <a16:creationId xmlns:a16="http://schemas.microsoft.com/office/drawing/2014/main" id="{DA6118BB-D4FE-A785-746A-FCAC7CF808EC}"/>
              </a:ext>
            </a:extLst>
          </p:cNvPr>
          <p:cNvSpPr txBox="1"/>
          <p:nvPr/>
        </p:nvSpPr>
        <p:spPr>
          <a:xfrm>
            <a:off x="6846119" y="4572912"/>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ajustar</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3" name="Rectangle 42">
            <a:extLst>
              <a:ext uri="{FF2B5EF4-FFF2-40B4-BE49-F238E27FC236}">
                <a16:creationId xmlns:a16="http://schemas.microsoft.com/office/drawing/2014/main" id="{1B0F0EEB-95FB-356D-5426-06B8D0CD3BD7}"/>
              </a:ext>
            </a:extLst>
          </p:cNvPr>
          <p:cNvSpPr/>
          <p:nvPr/>
        </p:nvSpPr>
        <p:spPr>
          <a:xfrm>
            <a:off x="9282204" y="4572912"/>
            <a:ext cx="170796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object 23">
            <a:extLst>
              <a:ext uri="{FF2B5EF4-FFF2-40B4-BE49-F238E27FC236}">
                <a16:creationId xmlns:a16="http://schemas.microsoft.com/office/drawing/2014/main" id="{C7B855BA-0B20-46B8-F98B-05E81A09D248}"/>
              </a:ext>
            </a:extLst>
          </p:cNvPr>
          <p:cNvSpPr txBox="1"/>
          <p:nvPr/>
        </p:nvSpPr>
        <p:spPr>
          <a:xfrm>
            <a:off x="9760342" y="4488539"/>
            <a:ext cx="1707963"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Minimizar la perdida</a:t>
            </a:r>
            <a:endParaRPr lang="es-EC" sz="1800" kern="0" noProof="0" dirty="0">
              <a:solidFill>
                <a:schemeClr val="bg2"/>
              </a:solidFill>
              <a:latin typeface="Open Sans" pitchFamily="2" charset="0"/>
              <a:ea typeface="Open Sans" pitchFamily="2" charset="0"/>
              <a:cs typeface="Open Sans" pitchFamily="2" charset="0"/>
            </a:endParaRPr>
          </a:p>
        </p:txBody>
      </p:sp>
      <p:sp>
        <p:nvSpPr>
          <p:cNvPr id="44" name="Rectangle 43">
            <a:extLst>
              <a:ext uri="{FF2B5EF4-FFF2-40B4-BE49-F238E27FC236}">
                <a16:creationId xmlns:a16="http://schemas.microsoft.com/office/drawing/2014/main" id="{D5819CC7-D97D-7E53-CB9E-27FE2735C43A}"/>
              </a:ext>
            </a:extLst>
          </p:cNvPr>
          <p:cNvSpPr/>
          <p:nvPr/>
        </p:nvSpPr>
        <p:spPr>
          <a:xfrm>
            <a:off x="7400285" y="3222422"/>
            <a:ext cx="1051503" cy="482442"/>
          </a:xfrm>
          <a:prstGeom prst="rect">
            <a:avLst/>
          </a:prstGeom>
          <a:solidFill>
            <a:schemeClr val="tx2"/>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object 23">
            <a:extLst>
              <a:ext uri="{FF2B5EF4-FFF2-40B4-BE49-F238E27FC236}">
                <a16:creationId xmlns:a16="http://schemas.microsoft.com/office/drawing/2014/main" id="{76604BBF-5F19-9913-8BD3-CE6FA15F9E5D}"/>
              </a:ext>
            </a:extLst>
          </p:cNvPr>
          <p:cNvSpPr txBox="1"/>
          <p:nvPr/>
        </p:nvSpPr>
        <p:spPr>
          <a:xfrm>
            <a:off x="7400285" y="3382443"/>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chemeClr val="bg2"/>
                </a:solidFill>
                <a:latin typeface="Open Sans" pitchFamily="2" charset="0"/>
                <a:ea typeface="Open Sans" pitchFamily="2" charset="0"/>
                <a:cs typeface="Open Sans" pitchFamily="2" charset="0"/>
              </a:rPr>
              <a:t>modelo</a:t>
            </a:r>
            <a:endParaRPr lang="es-EC" sz="1800" kern="0" noProof="0" dirty="0">
              <a:solidFill>
                <a:schemeClr val="bg2"/>
              </a:solidFill>
              <a:latin typeface="Open Sans" pitchFamily="2" charset="0"/>
              <a:ea typeface="Open Sans" pitchFamily="2" charset="0"/>
              <a:cs typeface="Open Sans" pitchFamily="2" charset="0"/>
            </a:endParaRPr>
          </a:p>
        </p:txBody>
      </p:sp>
      <p:sp>
        <p:nvSpPr>
          <p:cNvPr id="2" name="object 12">
            <a:extLst>
              <a:ext uri="{FF2B5EF4-FFF2-40B4-BE49-F238E27FC236}">
                <a16:creationId xmlns:a16="http://schemas.microsoft.com/office/drawing/2014/main" id="{01B07FA2-F9D4-4DFD-021B-E51A2904DCEC}"/>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 name="object 13">
            <a:extLst>
              <a:ext uri="{FF2B5EF4-FFF2-40B4-BE49-F238E27FC236}">
                <a16:creationId xmlns:a16="http://schemas.microsoft.com/office/drawing/2014/main" id="{32EC647C-2A98-06B5-B8A4-42CD11D2CC90}"/>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pic>
        <p:nvPicPr>
          <p:cNvPr id="12" name="Picture 11">
            <a:extLst>
              <a:ext uri="{FF2B5EF4-FFF2-40B4-BE49-F238E27FC236}">
                <a16:creationId xmlns:a16="http://schemas.microsoft.com/office/drawing/2014/main" id="{ED1A50ED-B9A8-9A95-2D1B-CD61216DFCFE}"/>
              </a:ext>
            </a:extLst>
          </p:cNvPr>
          <p:cNvPicPr>
            <a:picLocks noChangeAspect="1"/>
          </p:cNvPicPr>
          <p:nvPr/>
        </p:nvPicPr>
        <p:blipFill>
          <a:blip r:embed="rId5"/>
          <a:stretch>
            <a:fillRect/>
          </a:stretch>
        </p:blipFill>
        <p:spPr>
          <a:xfrm>
            <a:off x="6074840" y="2142183"/>
            <a:ext cx="4740051" cy="1120237"/>
          </a:xfrm>
          <a:prstGeom prst="rect">
            <a:avLst/>
          </a:prstGeom>
        </p:spPr>
      </p:pic>
      <p:sp>
        <p:nvSpPr>
          <p:cNvPr id="13" name="object 23">
            <a:extLst>
              <a:ext uri="{FF2B5EF4-FFF2-40B4-BE49-F238E27FC236}">
                <a16:creationId xmlns:a16="http://schemas.microsoft.com/office/drawing/2014/main" id="{A47958AB-52A2-F738-2770-4DA3B1FEBF4C}"/>
              </a:ext>
            </a:extLst>
          </p:cNvPr>
          <p:cNvSpPr txBox="1"/>
          <p:nvPr/>
        </p:nvSpPr>
        <p:spPr>
          <a:xfrm>
            <a:off x="8383532" y="1658005"/>
            <a:ext cx="1707963"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dirty="0">
                <a:solidFill>
                  <a:schemeClr val="bg2"/>
                </a:solidFill>
                <a:latin typeface="Open Sans" pitchFamily="2" charset="0"/>
                <a:ea typeface="Open Sans" pitchFamily="2" charset="0"/>
                <a:cs typeface="Open Sans" pitchFamily="2" charset="0"/>
              </a:rPr>
              <a:t>observado</a:t>
            </a:r>
            <a:endParaRPr lang="es-EC" sz="1800" kern="0" noProof="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64735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0949329-E339-1F24-9347-0B9502D01749}"/>
              </a:ext>
            </a:extLst>
          </p:cNvPr>
          <p:cNvSpPr>
            <a:spLocks noGrp="1"/>
          </p:cNvSpPr>
          <p:nvPr>
            <p:ph type="title"/>
          </p:nvPr>
        </p:nvSpPr>
        <p:spPr/>
        <p:txBody>
          <a:bodyPr/>
          <a:lstStyle/>
          <a:p>
            <a:r>
              <a:rPr lang="es-EC" dirty="0"/>
              <a:t>Algoritmo de descenso de gradiente</a:t>
            </a:r>
          </a:p>
        </p:txBody>
      </p:sp>
      <p:sp>
        <p:nvSpPr>
          <p:cNvPr id="31" name="object 12">
            <a:extLst>
              <a:ext uri="{FF2B5EF4-FFF2-40B4-BE49-F238E27FC236}">
                <a16:creationId xmlns:a16="http://schemas.microsoft.com/office/drawing/2014/main" id="{89694BC8-3627-7F67-E3F6-7F1CDD49CB50}"/>
              </a:ext>
            </a:extLst>
          </p:cNvPr>
          <p:cNvSpPr txBox="1"/>
          <p:nvPr/>
        </p:nvSpPr>
        <p:spPr>
          <a:xfrm>
            <a:off x="555622" y="2404500"/>
            <a:ext cx="246221" cy="1214886"/>
          </a:xfrm>
          <a:prstGeom prst="rect">
            <a:avLst/>
          </a:prstGeom>
        </p:spPr>
        <p:txBody>
          <a:bodyPr vert="vert270" wrap="square" lIns="0" tIns="6347" rIns="0" bIns="0" rtlCol="0">
            <a:spAutoFit/>
          </a:bodyPr>
          <a:lstStyle/>
          <a:p>
            <a:pPr marL="12695" defTabSz="914035" fontAlgn="auto">
              <a:spcBef>
                <a:spcPts val="50"/>
              </a:spcBef>
              <a:spcAft>
                <a:spcPts val="0"/>
              </a:spcAft>
            </a:pPr>
            <a:r>
              <a:rPr lang="es-EC" sz="1600" kern="0" spc="-20" noProof="0" dirty="0">
                <a:solidFill>
                  <a:sysClr val="windowText" lastClr="000000"/>
                </a:solidFill>
                <a:latin typeface="Arial"/>
                <a:cs typeface="Arial"/>
              </a:rPr>
              <a:t>Ingresos</a:t>
            </a:r>
            <a:endParaRPr lang="es-EC" sz="1600" kern="0" noProof="0" dirty="0">
              <a:solidFill>
                <a:sysClr val="windowText" lastClr="000000"/>
              </a:solidFill>
              <a:latin typeface="Arial"/>
              <a:cs typeface="Arial"/>
            </a:endParaRPr>
          </a:p>
        </p:txBody>
      </p:sp>
      <p:sp>
        <p:nvSpPr>
          <p:cNvPr id="32" name="object 13">
            <a:extLst>
              <a:ext uri="{FF2B5EF4-FFF2-40B4-BE49-F238E27FC236}">
                <a16:creationId xmlns:a16="http://schemas.microsoft.com/office/drawing/2014/main" id="{54461ACF-3E9C-B43F-5A3F-2E6586BE6EDE}"/>
              </a:ext>
            </a:extLst>
          </p:cNvPr>
          <p:cNvSpPr txBox="1"/>
          <p:nvPr/>
        </p:nvSpPr>
        <p:spPr>
          <a:xfrm>
            <a:off x="2164456" y="533692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Años de formación</a:t>
            </a:r>
            <a:endParaRPr lang="es-EC" sz="1600" kern="0" noProof="0" dirty="0">
              <a:solidFill>
                <a:sysClr val="windowText" lastClr="000000"/>
              </a:solidFill>
              <a:latin typeface="Arial"/>
              <a:cs typeface="Arial"/>
            </a:endParaRPr>
          </a:p>
        </p:txBody>
      </p:sp>
      <p:pic>
        <p:nvPicPr>
          <p:cNvPr id="34" name="Picture 33">
            <a:extLst>
              <a:ext uri="{FF2B5EF4-FFF2-40B4-BE49-F238E27FC236}">
                <a16:creationId xmlns:a16="http://schemas.microsoft.com/office/drawing/2014/main" id="{50206583-7510-E31A-378C-B1331F4C3064}"/>
              </a:ext>
            </a:extLst>
          </p:cNvPr>
          <p:cNvPicPr>
            <a:picLocks noChangeAspect="1"/>
          </p:cNvPicPr>
          <p:nvPr/>
        </p:nvPicPr>
        <p:blipFill>
          <a:blip r:embed="rId2"/>
          <a:stretch>
            <a:fillRect/>
          </a:stretch>
        </p:blipFill>
        <p:spPr>
          <a:xfrm>
            <a:off x="801843" y="1345365"/>
            <a:ext cx="3996664" cy="3857477"/>
          </a:xfrm>
          <a:prstGeom prst="rect">
            <a:avLst/>
          </a:prstGeom>
        </p:spPr>
      </p:pic>
      <p:pic>
        <p:nvPicPr>
          <p:cNvPr id="36" name="Picture 35">
            <a:extLst>
              <a:ext uri="{FF2B5EF4-FFF2-40B4-BE49-F238E27FC236}">
                <a16:creationId xmlns:a16="http://schemas.microsoft.com/office/drawing/2014/main" id="{AC542A00-66FB-5B81-94BA-7D73E2E97A07}"/>
              </a:ext>
            </a:extLst>
          </p:cNvPr>
          <p:cNvPicPr>
            <a:picLocks noChangeAspect="1"/>
          </p:cNvPicPr>
          <p:nvPr/>
        </p:nvPicPr>
        <p:blipFill>
          <a:blip r:embed="rId3"/>
          <a:stretch>
            <a:fillRect/>
          </a:stretch>
        </p:blipFill>
        <p:spPr>
          <a:xfrm>
            <a:off x="5744508" y="1710085"/>
            <a:ext cx="5344039" cy="3859584"/>
          </a:xfrm>
          <a:prstGeom prst="rect">
            <a:avLst/>
          </a:prstGeom>
        </p:spPr>
      </p:pic>
      <p:sp>
        <p:nvSpPr>
          <p:cNvPr id="37" name="Rectangle 36">
            <a:extLst>
              <a:ext uri="{FF2B5EF4-FFF2-40B4-BE49-F238E27FC236}">
                <a16:creationId xmlns:a16="http://schemas.microsoft.com/office/drawing/2014/main" id="{4F31C132-DE4D-A3CF-C56B-50ADA7D89041}"/>
              </a:ext>
            </a:extLst>
          </p:cNvPr>
          <p:cNvSpPr/>
          <p:nvPr/>
        </p:nvSpPr>
        <p:spPr>
          <a:xfrm>
            <a:off x="5416952" y="2404500"/>
            <a:ext cx="844952"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8" name="Rectangle 37">
            <a:extLst>
              <a:ext uri="{FF2B5EF4-FFF2-40B4-BE49-F238E27FC236}">
                <a16:creationId xmlns:a16="http://schemas.microsoft.com/office/drawing/2014/main" id="{0790E37E-1F3F-A0B1-4908-89E51F737EAD}"/>
              </a:ext>
            </a:extLst>
          </p:cNvPr>
          <p:cNvSpPr/>
          <p:nvPr/>
        </p:nvSpPr>
        <p:spPr>
          <a:xfrm>
            <a:off x="4756828" y="2755020"/>
            <a:ext cx="374248" cy="32346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39" name="Rectangle 38">
            <a:extLst>
              <a:ext uri="{FF2B5EF4-FFF2-40B4-BE49-F238E27FC236}">
                <a16:creationId xmlns:a16="http://schemas.microsoft.com/office/drawing/2014/main" id="{51009B8B-3346-A9AB-4BC9-D4CDDB3CC4DC}"/>
              </a:ext>
            </a:extLst>
          </p:cNvPr>
          <p:cNvSpPr/>
          <p:nvPr/>
        </p:nvSpPr>
        <p:spPr>
          <a:xfrm>
            <a:off x="7855628" y="5175196"/>
            <a:ext cx="1156292" cy="31120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0" name="Rectangle 39">
            <a:extLst>
              <a:ext uri="{FF2B5EF4-FFF2-40B4-BE49-F238E27FC236}">
                <a16:creationId xmlns:a16="http://schemas.microsoft.com/office/drawing/2014/main" id="{81A0C7D6-4C61-5C30-D496-6166A0056ECA}"/>
              </a:ext>
            </a:extLst>
          </p:cNvPr>
          <p:cNvSpPr/>
          <p:nvPr/>
        </p:nvSpPr>
        <p:spPr>
          <a:xfrm>
            <a:off x="6095206" y="3149600"/>
            <a:ext cx="322124" cy="180358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1" name="Rectangle 40">
            <a:extLst>
              <a:ext uri="{FF2B5EF4-FFF2-40B4-BE49-F238E27FC236}">
                <a16:creationId xmlns:a16="http://schemas.microsoft.com/office/drawing/2014/main" id="{7E081307-5B65-D8D0-4734-1FD362C2B2BB}"/>
              </a:ext>
            </a:extLst>
          </p:cNvPr>
          <p:cNvSpPr/>
          <p:nvPr/>
        </p:nvSpPr>
        <p:spPr>
          <a:xfrm>
            <a:off x="7601712" y="2916750"/>
            <a:ext cx="621565" cy="232850"/>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2" name="Rectangle 41">
            <a:extLst>
              <a:ext uri="{FF2B5EF4-FFF2-40B4-BE49-F238E27FC236}">
                <a16:creationId xmlns:a16="http://schemas.microsoft.com/office/drawing/2014/main" id="{8C3459DF-2158-C5FF-5D25-E0E52BE55F61}"/>
              </a:ext>
            </a:extLst>
          </p:cNvPr>
          <p:cNvSpPr/>
          <p:nvPr/>
        </p:nvSpPr>
        <p:spPr>
          <a:xfrm>
            <a:off x="8369809" y="4227390"/>
            <a:ext cx="768096" cy="25926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3" name="Rectangle 42">
            <a:extLst>
              <a:ext uri="{FF2B5EF4-FFF2-40B4-BE49-F238E27FC236}">
                <a16:creationId xmlns:a16="http://schemas.microsoft.com/office/drawing/2014/main" id="{A84393AC-F52A-E359-54EF-E5757EF64CAA}"/>
              </a:ext>
            </a:extLst>
          </p:cNvPr>
          <p:cNvSpPr/>
          <p:nvPr/>
        </p:nvSpPr>
        <p:spPr>
          <a:xfrm>
            <a:off x="5565649" y="1788016"/>
            <a:ext cx="768096" cy="259266"/>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4" name="object 13">
            <a:extLst>
              <a:ext uri="{FF2B5EF4-FFF2-40B4-BE49-F238E27FC236}">
                <a16:creationId xmlns:a16="http://schemas.microsoft.com/office/drawing/2014/main" id="{50AC6525-EB8C-AF0F-4270-25BCC280DF8A}"/>
              </a:ext>
            </a:extLst>
          </p:cNvPr>
          <p:cNvSpPr txBox="1"/>
          <p:nvPr/>
        </p:nvSpPr>
        <p:spPr>
          <a:xfrm>
            <a:off x="4788670" y="2695384"/>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init</a:t>
            </a:r>
            <a:endParaRPr lang="es-EC" sz="1600" kern="0" noProof="0" dirty="0">
              <a:solidFill>
                <a:sysClr val="windowText" lastClr="000000"/>
              </a:solidFill>
              <a:latin typeface="Arial"/>
              <a:cs typeface="Arial"/>
            </a:endParaRPr>
          </a:p>
        </p:txBody>
      </p:sp>
      <p:sp>
        <p:nvSpPr>
          <p:cNvPr id="45" name="object 13">
            <a:extLst>
              <a:ext uri="{FF2B5EF4-FFF2-40B4-BE49-F238E27FC236}">
                <a16:creationId xmlns:a16="http://schemas.microsoft.com/office/drawing/2014/main" id="{B4D69636-5BED-7B3C-45F5-E712D0C677A5}"/>
              </a:ext>
            </a:extLst>
          </p:cNvPr>
          <p:cNvSpPr txBox="1"/>
          <p:nvPr/>
        </p:nvSpPr>
        <p:spPr>
          <a:xfrm>
            <a:off x="4836930" y="3551364"/>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optima</a:t>
            </a:r>
            <a:endParaRPr lang="es-EC" sz="1600" kern="0" noProof="0" dirty="0">
              <a:solidFill>
                <a:sysClr val="windowText" lastClr="000000"/>
              </a:solidFill>
              <a:latin typeface="Arial"/>
              <a:cs typeface="Arial"/>
            </a:endParaRPr>
          </a:p>
        </p:txBody>
      </p:sp>
      <p:sp>
        <p:nvSpPr>
          <p:cNvPr id="46" name="object 13">
            <a:extLst>
              <a:ext uri="{FF2B5EF4-FFF2-40B4-BE49-F238E27FC236}">
                <a16:creationId xmlns:a16="http://schemas.microsoft.com/office/drawing/2014/main" id="{6DD624B5-3AC2-8828-A294-310BA23D1805}"/>
              </a:ext>
            </a:extLst>
          </p:cNvPr>
          <p:cNvSpPr txBox="1"/>
          <p:nvPr/>
        </p:nvSpPr>
        <p:spPr>
          <a:xfrm>
            <a:off x="8157290" y="5149503"/>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Parametro</a:t>
            </a:r>
            <a:endParaRPr lang="es-EC" sz="1600" kern="0" noProof="0" dirty="0">
              <a:solidFill>
                <a:sysClr val="windowText" lastClr="000000"/>
              </a:solidFill>
              <a:latin typeface="Arial"/>
              <a:cs typeface="Arial"/>
            </a:endParaRPr>
          </a:p>
        </p:txBody>
      </p:sp>
      <p:sp>
        <p:nvSpPr>
          <p:cNvPr id="47" name="object 13">
            <a:extLst>
              <a:ext uri="{FF2B5EF4-FFF2-40B4-BE49-F238E27FC236}">
                <a16:creationId xmlns:a16="http://schemas.microsoft.com/office/drawing/2014/main" id="{15FF86C5-6739-90CB-EB49-609133E9E7DF}"/>
              </a:ext>
            </a:extLst>
          </p:cNvPr>
          <p:cNvSpPr txBox="1"/>
          <p:nvPr/>
        </p:nvSpPr>
        <p:spPr>
          <a:xfrm rot="16200000">
            <a:off x="6014701" y="3550288"/>
            <a:ext cx="743168"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49" name="object 13">
            <a:extLst>
              <a:ext uri="{FF2B5EF4-FFF2-40B4-BE49-F238E27FC236}">
                <a16:creationId xmlns:a16="http://schemas.microsoft.com/office/drawing/2014/main" id="{5403DC5D-D3D5-6B88-4D33-1DC8BE982075}"/>
              </a:ext>
            </a:extLst>
          </p:cNvPr>
          <p:cNvSpPr txBox="1"/>
          <p:nvPr/>
        </p:nvSpPr>
        <p:spPr>
          <a:xfrm>
            <a:off x="5614418" y="1783757"/>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501995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0859F-426B-7C1B-D172-B86F2949357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5CAA797-4965-4907-339A-437D6B1B11C5}"/>
              </a:ext>
            </a:extLst>
          </p:cNvPr>
          <p:cNvSpPr>
            <a:spLocks noGrp="1"/>
          </p:cNvSpPr>
          <p:nvPr>
            <p:ph type="title"/>
          </p:nvPr>
        </p:nvSpPr>
        <p:spPr/>
        <p:txBody>
          <a:bodyPr/>
          <a:lstStyle/>
          <a:p>
            <a:r>
              <a:rPr lang="es-EC" dirty="0"/>
              <a:t>Algoritmo de descenso de gradiente</a:t>
            </a:r>
          </a:p>
        </p:txBody>
      </p:sp>
      <p:grpSp>
        <p:nvGrpSpPr>
          <p:cNvPr id="14" name="Group 13">
            <a:extLst>
              <a:ext uri="{FF2B5EF4-FFF2-40B4-BE49-F238E27FC236}">
                <a16:creationId xmlns:a16="http://schemas.microsoft.com/office/drawing/2014/main" id="{5BAF9844-AFFD-5433-96DD-52194C404511}"/>
              </a:ext>
            </a:extLst>
          </p:cNvPr>
          <p:cNvGrpSpPr/>
          <p:nvPr/>
        </p:nvGrpSpPr>
        <p:grpSpPr>
          <a:xfrm>
            <a:off x="317266" y="1545772"/>
            <a:ext cx="5941938" cy="3240837"/>
            <a:chOff x="831446" y="2326940"/>
            <a:chExt cx="4948785" cy="2699154"/>
          </a:xfrm>
        </p:grpSpPr>
        <p:pic>
          <p:nvPicPr>
            <p:cNvPr id="5" name="Picture 4">
              <a:extLst>
                <a:ext uri="{FF2B5EF4-FFF2-40B4-BE49-F238E27FC236}">
                  <a16:creationId xmlns:a16="http://schemas.microsoft.com/office/drawing/2014/main" id="{2C09EAD4-6EBD-9F44-7833-CC308DC759AE}"/>
                </a:ext>
              </a:extLst>
            </p:cNvPr>
            <p:cNvPicPr>
              <a:picLocks noChangeAspect="1"/>
            </p:cNvPicPr>
            <p:nvPr/>
          </p:nvPicPr>
          <p:blipFill>
            <a:blip r:embed="rId2"/>
            <a:stretch>
              <a:fillRect/>
            </a:stretch>
          </p:blipFill>
          <p:spPr>
            <a:xfrm>
              <a:off x="831446" y="2948407"/>
              <a:ext cx="3665538" cy="1752752"/>
            </a:xfrm>
            <a:prstGeom prst="rect">
              <a:avLst/>
            </a:prstGeom>
          </p:spPr>
        </p:pic>
        <p:sp>
          <p:nvSpPr>
            <p:cNvPr id="6" name="object 13">
              <a:extLst>
                <a:ext uri="{FF2B5EF4-FFF2-40B4-BE49-F238E27FC236}">
                  <a16:creationId xmlns:a16="http://schemas.microsoft.com/office/drawing/2014/main" id="{CBC974FF-79D6-0DD7-0B31-89EEE08D9B7D}"/>
                </a:ext>
              </a:extLst>
            </p:cNvPr>
            <p:cNvSpPr txBox="1"/>
            <p:nvPr/>
          </p:nvSpPr>
          <p:spPr>
            <a:xfrm>
              <a:off x="1509428" y="2534871"/>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Parámetros</a:t>
              </a:r>
              <a:endParaRPr lang="es-EC" sz="1600" kern="0" noProof="0" dirty="0">
                <a:solidFill>
                  <a:sysClr val="windowText" lastClr="000000"/>
                </a:solidFill>
                <a:latin typeface="Arial"/>
                <a:cs typeface="Arial"/>
              </a:endParaRPr>
            </a:p>
          </p:txBody>
        </p:sp>
        <p:sp>
          <p:nvSpPr>
            <p:cNvPr id="7" name="object 13">
              <a:extLst>
                <a:ext uri="{FF2B5EF4-FFF2-40B4-BE49-F238E27FC236}">
                  <a16:creationId xmlns:a16="http://schemas.microsoft.com/office/drawing/2014/main" id="{19836124-8098-0993-76A0-BF66C57DC4E9}"/>
                </a:ext>
              </a:extLst>
            </p:cNvPr>
            <p:cNvSpPr txBox="1"/>
            <p:nvPr/>
          </p:nvSpPr>
          <p:spPr>
            <a:xfrm>
              <a:off x="1509428" y="4726138"/>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actualizar</a:t>
              </a:r>
              <a:endParaRPr lang="es-EC" sz="1600" kern="0" noProof="0" dirty="0">
                <a:solidFill>
                  <a:sysClr val="windowText" lastClr="000000"/>
                </a:solidFill>
                <a:latin typeface="Arial"/>
                <a:cs typeface="Arial"/>
              </a:endParaRPr>
            </a:p>
          </p:txBody>
        </p:sp>
        <p:sp>
          <p:nvSpPr>
            <p:cNvPr id="8" name="object 13">
              <a:extLst>
                <a:ext uri="{FF2B5EF4-FFF2-40B4-BE49-F238E27FC236}">
                  <a16:creationId xmlns:a16="http://schemas.microsoft.com/office/drawing/2014/main" id="{3C9BA459-EBDA-852D-BDE8-62C0FC9C01FF}"/>
                </a:ext>
              </a:extLst>
            </p:cNvPr>
            <p:cNvSpPr txBox="1"/>
            <p:nvPr/>
          </p:nvSpPr>
          <p:spPr>
            <a:xfrm>
              <a:off x="2664215" y="2326940"/>
              <a:ext cx="1961229" cy="5180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tasa de </a:t>
              </a:r>
            </a:p>
            <a:p>
              <a:pPr marL="12695" defTabSz="914035" fontAlgn="auto">
                <a:spcBef>
                  <a:spcPts val="100"/>
                </a:spcBef>
                <a:spcAft>
                  <a:spcPts val="0"/>
                </a:spcAft>
              </a:pPr>
              <a:r>
                <a:rPr lang="es-EC" sz="1600" kern="0" spc="-80" noProof="0" dirty="0">
                  <a:solidFill>
                    <a:sysClr val="windowText" lastClr="000000"/>
                  </a:solidFill>
                  <a:latin typeface="Arial"/>
                  <a:cs typeface="Arial"/>
                </a:rPr>
                <a:t>aprendizaje</a:t>
              </a:r>
              <a:endParaRPr lang="es-EC" sz="1600" kern="0" noProof="0" dirty="0">
                <a:solidFill>
                  <a:sysClr val="windowText" lastClr="000000"/>
                </a:solidFill>
                <a:latin typeface="Arial"/>
                <a:cs typeface="Arial"/>
              </a:endParaRPr>
            </a:p>
          </p:txBody>
        </p:sp>
        <p:sp>
          <p:nvSpPr>
            <p:cNvPr id="9" name="object 13">
              <a:extLst>
                <a:ext uri="{FF2B5EF4-FFF2-40B4-BE49-F238E27FC236}">
                  <a16:creationId xmlns:a16="http://schemas.microsoft.com/office/drawing/2014/main" id="{7DCA0252-8B59-2472-DB5B-D0A07BA3B4E7}"/>
                </a:ext>
              </a:extLst>
            </p:cNvPr>
            <p:cNvSpPr txBox="1"/>
            <p:nvPr/>
          </p:nvSpPr>
          <p:spPr>
            <a:xfrm>
              <a:off x="3819002" y="2799859"/>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10" name="object 13">
              <a:extLst>
                <a:ext uri="{FF2B5EF4-FFF2-40B4-BE49-F238E27FC236}">
                  <a16:creationId xmlns:a16="http://schemas.microsoft.com/office/drawing/2014/main" id="{1D65F102-4D24-923B-53D2-64C130D8DB01}"/>
                </a:ext>
              </a:extLst>
            </p:cNvPr>
            <p:cNvSpPr txBox="1"/>
            <p:nvPr/>
          </p:nvSpPr>
          <p:spPr>
            <a:xfrm>
              <a:off x="3198517" y="4767056"/>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chemeClr val="accent3"/>
                  </a:solidFill>
                  <a:latin typeface="Arial"/>
                  <a:cs typeface="Arial"/>
                </a:rPr>
                <a:t>gradiente</a:t>
              </a:r>
              <a:endParaRPr lang="es-EC" sz="1600" kern="0" noProof="0" dirty="0">
                <a:solidFill>
                  <a:schemeClr val="accent3"/>
                </a:solidFill>
                <a:latin typeface="Arial"/>
                <a:cs typeface="Arial"/>
              </a:endParaRPr>
            </a:p>
          </p:txBody>
        </p:sp>
      </p:grpSp>
      <p:pic>
        <p:nvPicPr>
          <p:cNvPr id="12" name="Picture 11">
            <a:extLst>
              <a:ext uri="{FF2B5EF4-FFF2-40B4-BE49-F238E27FC236}">
                <a16:creationId xmlns:a16="http://schemas.microsoft.com/office/drawing/2014/main" id="{1410F1EA-D0B5-5AB4-AED9-4215B5A705E0}"/>
              </a:ext>
            </a:extLst>
          </p:cNvPr>
          <p:cNvPicPr>
            <a:picLocks noChangeAspect="1"/>
          </p:cNvPicPr>
          <p:nvPr/>
        </p:nvPicPr>
        <p:blipFill>
          <a:blip r:embed="rId3"/>
          <a:stretch>
            <a:fillRect/>
          </a:stretch>
        </p:blipFill>
        <p:spPr>
          <a:xfrm>
            <a:off x="5514197" y="1206597"/>
            <a:ext cx="6642279" cy="4446394"/>
          </a:xfrm>
          <a:prstGeom prst="rect">
            <a:avLst/>
          </a:prstGeom>
        </p:spPr>
      </p:pic>
      <p:sp>
        <p:nvSpPr>
          <p:cNvPr id="15" name="Rectangle 14">
            <a:extLst>
              <a:ext uri="{FF2B5EF4-FFF2-40B4-BE49-F238E27FC236}">
                <a16:creationId xmlns:a16="http://schemas.microsoft.com/office/drawing/2014/main" id="{FECE6E54-ABF4-CE17-6BC2-E7CC61C74509}"/>
              </a:ext>
            </a:extLst>
          </p:cNvPr>
          <p:cNvSpPr/>
          <p:nvPr/>
        </p:nvSpPr>
        <p:spPr>
          <a:xfrm>
            <a:off x="5637529" y="1421870"/>
            <a:ext cx="844952"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6" name="Rectangle 15">
            <a:extLst>
              <a:ext uri="{FF2B5EF4-FFF2-40B4-BE49-F238E27FC236}">
                <a16:creationId xmlns:a16="http://schemas.microsoft.com/office/drawing/2014/main" id="{25560968-7595-A1AF-F5F5-276DD6CF705E}"/>
              </a:ext>
            </a:extLst>
          </p:cNvPr>
          <p:cNvSpPr/>
          <p:nvPr/>
        </p:nvSpPr>
        <p:spPr>
          <a:xfrm>
            <a:off x="6124919" y="3111173"/>
            <a:ext cx="844952" cy="1022141"/>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7" name="Rectangle 16">
            <a:extLst>
              <a:ext uri="{FF2B5EF4-FFF2-40B4-BE49-F238E27FC236}">
                <a16:creationId xmlns:a16="http://schemas.microsoft.com/office/drawing/2014/main" id="{E5EB577F-7B16-AA8C-0C23-1BD60C657C31}"/>
              </a:ext>
            </a:extLst>
          </p:cNvPr>
          <p:cNvSpPr/>
          <p:nvPr/>
        </p:nvSpPr>
        <p:spPr>
          <a:xfrm>
            <a:off x="7990383" y="5220984"/>
            <a:ext cx="2035359" cy="581768"/>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19" name="object 13">
            <a:extLst>
              <a:ext uri="{FF2B5EF4-FFF2-40B4-BE49-F238E27FC236}">
                <a16:creationId xmlns:a16="http://schemas.microsoft.com/office/drawing/2014/main" id="{416BE224-67F5-F5F9-D02E-8ADD506E8AED}"/>
              </a:ext>
            </a:extLst>
          </p:cNvPr>
          <p:cNvSpPr txBox="1"/>
          <p:nvPr/>
        </p:nvSpPr>
        <p:spPr>
          <a:xfrm>
            <a:off x="8521153" y="5196107"/>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err="1">
                <a:solidFill>
                  <a:sysClr val="windowText" lastClr="000000"/>
                </a:solidFill>
                <a:latin typeface="Arial"/>
                <a:cs typeface="Arial"/>
              </a:rPr>
              <a:t>Parametro</a:t>
            </a:r>
            <a:endParaRPr lang="es-EC" sz="1600" kern="0" noProof="0" dirty="0">
              <a:solidFill>
                <a:sysClr val="windowText" lastClr="000000"/>
              </a:solidFill>
              <a:latin typeface="Arial"/>
              <a:cs typeface="Arial"/>
            </a:endParaRPr>
          </a:p>
        </p:txBody>
      </p:sp>
      <p:sp>
        <p:nvSpPr>
          <p:cNvPr id="20" name="object 13">
            <a:extLst>
              <a:ext uri="{FF2B5EF4-FFF2-40B4-BE49-F238E27FC236}">
                <a16:creationId xmlns:a16="http://schemas.microsoft.com/office/drawing/2014/main" id="{CB3C1E6F-D706-AC2B-3A7C-44A3DD1C0511}"/>
              </a:ext>
            </a:extLst>
          </p:cNvPr>
          <p:cNvSpPr txBox="1"/>
          <p:nvPr/>
        </p:nvSpPr>
        <p:spPr>
          <a:xfrm rot="16200000">
            <a:off x="6261757" y="3203477"/>
            <a:ext cx="743168"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
        <p:nvSpPr>
          <p:cNvPr id="21" name="object 13">
            <a:extLst>
              <a:ext uri="{FF2B5EF4-FFF2-40B4-BE49-F238E27FC236}">
                <a16:creationId xmlns:a16="http://schemas.microsoft.com/office/drawing/2014/main" id="{90D85119-914B-A8D0-42FF-F7120B7761AD}"/>
              </a:ext>
            </a:extLst>
          </p:cNvPr>
          <p:cNvSpPr txBox="1"/>
          <p:nvPr/>
        </p:nvSpPr>
        <p:spPr>
          <a:xfrm>
            <a:off x="5717024" y="1445728"/>
            <a:ext cx="1961229" cy="25903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80" noProof="0" dirty="0">
                <a:solidFill>
                  <a:sysClr val="windowText" lastClr="000000"/>
                </a:solidFill>
                <a:latin typeface="Arial"/>
                <a:cs typeface="Arial"/>
              </a:rPr>
              <a:t>Perdida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2926408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31">
            <a:extLst>
              <a:ext uri="{FF2B5EF4-FFF2-40B4-BE49-F238E27FC236}">
                <a16:creationId xmlns:a16="http://schemas.microsoft.com/office/drawing/2014/main" id="{5CB61BAC-A562-988A-D3FB-2F28D0C0AADB}"/>
              </a:ext>
            </a:extLst>
          </p:cNvPr>
          <p:cNvSpPr>
            <a:spLocks noGrp="1"/>
          </p:cNvSpPr>
          <p:nvPr>
            <p:ph type="title"/>
          </p:nvPr>
        </p:nvSpPr>
        <p:spPr/>
        <p:txBody>
          <a:bodyPr/>
          <a:lstStyle/>
          <a:p>
            <a:r>
              <a:rPr lang="es-EC" noProof="0" dirty="0"/>
              <a:t>Métodos interpretables vs no interpretables</a:t>
            </a:r>
          </a:p>
        </p:txBody>
      </p:sp>
      <p:grpSp>
        <p:nvGrpSpPr>
          <p:cNvPr id="4" name="object 4"/>
          <p:cNvGrpSpPr/>
          <p:nvPr/>
        </p:nvGrpSpPr>
        <p:grpSpPr>
          <a:xfrm>
            <a:off x="3720368" y="1244513"/>
            <a:ext cx="5044498" cy="3893175"/>
            <a:chOff x="3719993" y="1844823"/>
            <a:chExt cx="5046980" cy="3895090"/>
          </a:xfrm>
        </p:grpSpPr>
        <p:sp>
          <p:nvSpPr>
            <p:cNvPr id="5" name="object 5"/>
            <p:cNvSpPr/>
            <p:nvPr/>
          </p:nvSpPr>
          <p:spPr>
            <a:xfrm>
              <a:off x="3726343" y="1844823"/>
              <a:ext cx="0" cy="3888740"/>
            </a:xfrm>
            <a:custGeom>
              <a:avLst/>
              <a:gdLst/>
              <a:ahLst/>
              <a:cxnLst/>
              <a:rect l="l" t="t" r="r" b="b"/>
              <a:pathLst>
                <a:path h="3888740">
                  <a:moveTo>
                    <a:pt x="0" y="0"/>
                  </a:moveTo>
                  <a:lnTo>
                    <a:pt x="1" y="3888432"/>
                  </a:lnTo>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6" name="object 6"/>
            <p:cNvSpPr/>
            <p:nvPr/>
          </p:nvSpPr>
          <p:spPr>
            <a:xfrm>
              <a:off x="3726343" y="5733256"/>
              <a:ext cx="5040630" cy="0"/>
            </a:xfrm>
            <a:custGeom>
              <a:avLst/>
              <a:gdLst/>
              <a:ahLst/>
              <a:cxnLst/>
              <a:rect l="l" t="t" r="r" b="b"/>
              <a:pathLst>
                <a:path w="5040630">
                  <a:moveTo>
                    <a:pt x="5040560" y="0"/>
                  </a:moveTo>
                  <a:lnTo>
                    <a:pt x="0" y="1"/>
                  </a:lnTo>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7" name="object 7"/>
            <p:cNvSpPr/>
            <p:nvPr/>
          </p:nvSpPr>
          <p:spPr>
            <a:xfrm>
              <a:off x="4086383" y="2205037"/>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8" name="object 8"/>
            <p:cNvSpPr/>
            <p:nvPr/>
          </p:nvSpPr>
          <p:spPr>
            <a:xfrm>
              <a:off x="4931366" y="2770300"/>
              <a:ext cx="288290" cy="288290"/>
            </a:xfrm>
            <a:custGeom>
              <a:avLst/>
              <a:gdLst/>
              <a:ahLst/>
              <a:cxnLst/>
              <a:rect l="l" t="t" r="r" b="b"/>
              <a:pathLst>
                <a:path w="288289" h="288289">
                  <a:moveTo>
                    <a:pt x="144016" y="0"/>
                  </a:moveTo>
                  <a:lnTo>
                    <a:pt x="98496" y="7342"/>
                  </a:lnTo>
                  <a:lnTo>
                    <a:pt x="58962" y="27787"/>
                  </a:lnTo>
                  <a:lnTo>
                    <a:pt x="27786" y="58962"/>
                  </a:lnTo>
                  <a:lnTo>
                    <a:pt x="7342" y="98496"/>
                  </a:lnTo>
                  <a:lnTo>
                    <a:pt x="0" y="144016"/>
                  </a:lnTo>
                  <a:lnTo>
                    <a:pt x="7342" y="189536"/>
                  </a:lnTo>
                  <a:lnTo>
                    <a:pt x="27786" y="229070"/>
                  </a:lnTo>
                  <a:lnTo>
                    <a:pt x="58962" y="260245"/>
                  </a:lnTo>
                  <a:lnTo>
                    <a:pt x="98496" y="280690"/>
                  </a:lnTo>
                  <a:lnTo>
                    <a:pt x="144016" y="288032"/>
                  </a:lnTo>
                  <a:lnTo>
                    <a:pt x="189536" y="280690"/>
                  </a:lnTo>
                  <a:lnTo>
                    <a:pt x="229070" y="260245"/>
                  </a:lnTo>
                  <a:lnTo>
                    <a:pt x="260245" y="229070"/>
                  </a:lnTo>
                  <a:lnTo>
                    <a:pt x="280690" y="189536"/>
                  </a:lnTo>
                  <a:lnTo>
                    <a:pt x="288032" y="144016"/>
                  </a:lnTo>
                  <a:lnTo>
                    <a:pt x="280690" y="98496"/>
                  </a:lnTo>
                  <a:lnTo>
                    <a:pt x="260245" y="58962"/>
                  </a:lnTo>
                  <a:lnTo>
                    <a:pt x="229070" y="27787"/>
                  </a:lnTo>
                  <a:lnTo>
                    <a:pt x="189536" y="7342"/>
                  </a:lnTo>
                  <a:lnTo>
                    <a:pt x="144016" y="0"/>
                  </a:lnTo>
                  <a:close/>
                </a:path>
              </a:pathLst>
            </a:custGeom>
            <a:solidFill>
              <a:srgbClr val="BFBFBF"/>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9" name="object 9"/>
            <p:cNvSpPr/>
            <p:nvPr/>
          </p:nvSpPr>
          <p:spPr>
            <a:xfrm>
              <a:off x="4931366" y="2770300"/>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0" name="object 10"/>
            <p:cNvSpPr/>
            <p:nvPr/>
          </p:nvSpPr>
          <p:spPr>
            <a:xfrm>
              <a:off x="6866838" y="3999663"/>
              <a:ext cx="288290" cy="288290"/>
            </a:xfrm>
            <a:custGeom>
              <a:avLst/>
              <a:gdLst/>
              <a:ahLst/>
              <a:cxnLst/>
              <a:rect l="l" t="t" r="r" b="b"/>
              <a:pathLst>
                <a:path w="288290" h="288289">
                  <a:moveTo>
                    <a:pt x="144015" y="0"/>
                  </a:moveTo>
                  <a:lnTo>
                    <a:pt x="98495" y="7342"/>
                  </a:lnTo>
                  <a:lnTo>
                    <a:pt x="58961" y="27786"/>
                  </a:lnTo>
                  <a:lnTo>
                    <a:pt x="27786" y="58961"/>
                  </a:lnTo>
                  <a:lnTo>
                    <a:pt x="7342" y="98495"/>
                  </a:lnTo>
                  <a:lnTo>
                    <a:pt x="0" y="144015"/>
                  </a:lnTo>
                  <a:lnTo>
                    <a:pt x="7342" y="189535"/>
                  </a:lnTo>
                  <a:lnTo>
                    <a:pt x="27786" y="229069"/>
                  </a:lnTo>
                  <a:lnTo>
                    <a:pt x="58961" y="260245"/>
                  </a:lnTo>
                  <a:lnTo>
                    <a:pt x="98495" y="280690"/>
                  </a:lnTo>
                  <a:lnTo>
                    <a:pt x="144015" y="288032"/>
                  </a:lnTo>
                  <a:lnTo>
                    <a:pt x="189536" y="280690"/>
                  </a:lnTo>
                  <a:lnTo>
                    <a:pt x="229070" y="260245"/>
                  </a:lnTo>
                  <a:lnTo>
                    <a:pt x="260245" y="229069"/>
                  </a:lnTo>
                  <a:lnTo>
                    <a:pt x="280690" y="189535"/>
                  </a:lnTo>
                  <a:lnTo>
                    <a:pt x="288032" y="144015"/>
                  </a:lnTo>
                  <a:lnTo>
                    <a:pt x="280690" y="98495"/>
                  </a:lnTo>
                  <a:lnTo>
                    <a:pt x="260245" y="58961"/>
                  </a:lnTo>
                  <a:lnTo>
                    <a:pt x="229070" y="27786"/>
                  </a:lnTo>
                  <a:lnTo>
                    <a:pt x="189536" y="7342"/>
                  </a:lnTo>
                  <a:lnTo>
                    <a:pt x="144015" y="0"/>
                  </a:lnTo>
                  <a:close/>
                </a:path>
              </a:pathLst>
            </a:custGeom>
            <a:solidFill>
              <a:srgbClr val="7F7F7F"/>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1" name="object 11"/>
            <p:cNvSpPr/>
            <p:nvPr/>
          </p:nvSpPr>
          <p:spPr>
            <a:xfrm>
              <a:off x="6866838" y="3999663"/>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2" name="object 12"/>
            <p:cNvSpPr/>
            <p:nvPr/>
          </p:nvSpPr>
          <p:spPr>
            <a:xfrm>
              <a:off x="7483185" y="4637593"/>
              <a:ext cx="288290" cy="288290"/>
            </a:xfrm>
            <a:custGeom>
              <a:avLst/>
              <a:gdLst/>
              <a:ahLst/>
              <a:cxnLst/>
              <a:rect l="l" t="t" r="r" b="b"/>
              <a:pathLst>
                <a:path w="288290" h="288289">
                  <a:moveTo>
                    <a:pt x="144015" y="0"/>
                  </a:moveTo>
                  <a:lnTo>
                    <a:pt x="98495" y="7342"/>
                  </a:lnTo>
                  <a:lnTo>
                    <a:pt x="58961" y="27786"/>
                  </a:lnTo>
                  <a:lnTo>
                    <a:pt x="27786" y="58961"/>
                  </a:lnTo>
                  <a:lnTo>
                    <a:pt x="7342" y="98495"/>
                  </a:lnTo>
                  <a:lnTo>
                    <a:pt x="0" y="144015"/>
                  </a:lnTo>
                  <a:lnTo>
                    <a:pt x="7342" y="189536"/>
                  </a:lnTo>
                  <a:lnTo>
                    <a:pt x="27786" y="229070"/>
                  </a:lnTo>
                  <a:lnTo>
                    <a:pt x="58961" y="260245"/>
                  </a:lnTo>
                  <a:lnTo>
                    <a:pt x="98495" y="280690"/>
                  </a:lnTo>
                  <a:lnTo>
                    <a:pt x="144015" y="288032"/>
                  </a:lnTo>
                  <a:lnTo>
                    <a:pt x="189535" y="280690"/>
                  </a:lnTo>
                  <a:lnTo>
                    <a:pt x="229069" y="260245"/>
                  </a:lnTo>
                  <a:lnTo>
                    <a:pt x="260245" y="229070"/>
                  </a:lnTo>
                  <a:lnTo>
                    <a:pt x="280690" y="189536"/>
                  </a:lnTo>
                  <a:lnTo>
                    <a:pt x="288032" y="144015"/>
                  </a:lnTo>
                  <a:lnTo>
                    <a:pt x="280690" y="98495"/>
                  </a:lnTo>
                  <a:lnTo>
                    <a:pt x="260245" y="58961"/>
                  </a:lnTo>
                  <a:lnTo>
                    <a:pt x="229069" y="27786"/>
                  </a:lnTo>
                  <a:lnTo>
                    <a:pt x="189535" y="7342"/>
                  </a:lnTo>
                  <a:lnTo>
                    <a:pt x="144015" y="0"/>
                  </a:lnTo>
                  <a:close/>
                </a:path>
              </a:pathLst>
            </a:custGeom>
            <a:solidFill>
              <a:srgbClr val="40404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3" name="object 13"/>
            <p:cNvSpPr/>
            <p:nvPr/>
          </p:nvSpPr>
          <p:spPr>
            <a:xfrm>
              <a:off x="7483185" y="4637593"/>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4" name="object 14"/>
            <p:cNvSpPr/>
            <p:nvPr/>
          </p:nvSpPr>
          <p:spPr>
            <a:xfrm>
              <a:off x="7928359" y="5063276"/>
              <a:ext cx="288290" cy="288290"/>
            </a:xfrm>
            <a:custGeom>
              <a:avLst/>
              <a:gdLst/>
              <a:ahLst/>
              <a:cxnLst/>
              <a:rect l="l" t="t" r="r" b="b"/>
              <a:pathLst>
                <a:path w="288290" h="288289">
                  <a:moveTo>
                    <a:pt x="144015" y="0"/>
                  </a:moveTo>
                  <a:lnTo>
                    <a:pt x="98495" y="7342"/>
                  </a:lnTo>
                  <a:lnTo>
                    <a:pt x="58961" y="27787"/>
                  </a:lnTo>
                  <a:lnTo>
                    <a:pt x="27786" y="58962"/>
                  </a:lnTo>
                  <a:lnTo>
                    <a:pt x="7342" y="98496"/>
                  </a:lnTo>
                  <a:lnTo>
                    <a:pt x="0" y="144016"/>
                  </a:lnTo>
                  <a:lnTo>
                    <a:pt x="7342" y="189536"/>
                  </a:lnTo>
                  <a:lnTo>
                    <a:pt x="27786" y="229070"/>
                  </a:lnTo>
                  <a:lnTo>
                    <a:pt x="58961" y="260245"/>
                  </a:lnTo>
                  <a:lnTo>
                    <a:pt x="98495" y="280690"/>
                  </a:lnTo>
                  <a:lnTo>
                    <a:pt x="144015" y="288032"/>
                  </a:lnTo>
                  <a:lnTo>
                    <a:pt x="189536" y="280690"/>
                  </a:lnTo>
                  <a:lnTo>
                    <a:pt x="229070" y="260245"/>
                  </a:lnTo>
                  <a:lnTo>
                    <a:pt x="260245" y="229070"/>
                  </a:lnTo>
                  <a:lnTo>
                    <a:pt x="280690" y="189536"/>
                  </a:lnTo>
                  <a:lnTo>
                    <a:pt x="288032" y="144016"/>
                  </a:lnTo>
                  <a:lnTo>
                    <a:pt x="280690" y="98496"/>
                  </a:lnTo>
                  <a:lnTo>
                    <a:pt x="260245" y="58962"/>
                  </a:lnTo>
                  <a:lnTo>
                    <a:pt x="229070" y="27787"/>
                  </a:lnTo>
                  <a:lnTo>
                    <a:pt x="189536" y="7342"/>
                  </a:lnTo>
                  <a:lnTo>
                    <a:pt x="144015" y="0"/>
                  </a:lnTo>
                  <a:close/>
                </a:path>
              </a:pathLst>
            </a:custGeom>
            <a:solidFill>
              <a:srgbClr val="00000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5" name="object 15"/>
            <p:cNvSpPr/>
            <p:nvPr/>
          </p:nvSpPr>
          <p:spPr>
            <a:xfrm>
              <a:off x="7928359" y="5063276"/>
              <a:ext cx="288290" cy="288290"/>
            </a:xfrm>
            <a:custGeom>
              <a:avLst/>
              <a:gdLst/>
              <a:ahLst/>
              <a:cxnLst/>
              <a:rect l="l" t="t" r="r" b="b"/>
              <a:pathLst>
                <a:path w="288290"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6" name="object 16"/>
            <p:cNvSpPr/>
            <p:nvPr/>
          </p:nvSpPr>
          <p:spPr>
            <a:xfrm>
              <a:off x="5856352" y="3411218"/>
              <a:ext cx="288290" cy="288290"/>
            </a:xfrm>
            <a:custGeom>
              <a:avLst/>
              <a:gdLst/>
              <a:ahLst/>
              <a:cxnLst/>
              <a:rect l="l" t="t" r="r" b="b"/>
              <a:pathLst>
                <a:path w="288289" h="288289">
                  <a:moveTo>
                    <a:pt x="144015" y="0"/>
                  </a:moveTo>
                  <a:lnTo>
                    <a:pt x="98495" y="7342"/>
                  </a:lnTo>
                  <a:lnTo>
                    <a:pt x="58961" y="27786"/>
                  </a:lnTo>
                  <a:lnTo>
                    <a:pt x="27786" y="58962"/>
                  </a:lnTo>
                  <a:lnTo>
                    <a:pt x="7342" y="98496"/>
                  </a:lnTo>
                  <a:lnTo>
                    <a:pt x="0" y="144016"/>
                  </a:lnTo>
                  <a:lnTo>
                    <a:pt x="7342" y="189536"/>
                  </a:lnTo>
                  <a:lnTo>
                    <a:pt x="27786" y="229070"/>
                  </a:lnTo>
                  <a:lnTo>
                    <a:pt x="58961" y="260245"/>
                  </a:lnTo>
                  <a:lnTo>
                    <a:pt x="98495" y="280690"/>
                  </a:lnTo>
                  <a:lnTo>
                    <a:pt x="144015" y="288032"/>
                  </a:lnTo>
                  <a:lnTo>
                    <a:pt x="189535" y="280690"/>
                  </a:lnTo>
                  <a:lnTo>
                    <a:pt x="229069" y="260245"/>
                  </a:lnTo>
                  <a:lnTo>
                    <a:pt x="260245" y="229070"/>
                  </a:lnTo>
                  <a:lnTo>
                    <a:pt x="280690" y="189536"/>
                  </a:lnTo>
                  <a:lnTo>
                    <a:pt x="288032" y="144016"/>
                  </a:lnTo>
                  <a:lnTo>
                    <a:pt x="280690" y="98496"/>
                  </a:lnTo>
                  <a:lnTo>
                    <a:pt x="260245" y="58962"/>
                  </a:lnTo>
                  <a:lnTo>
                    <a:pt x="229069" y="27786"/>
                  </a:lnTo>
                  <a:lnTo>
                    <a:pt x="189535" y="7342"/>
                  </a:lnTo>
                  <a:lnTo>
                    <a:pt x="144015" y="0"/>
                  </a:lnTo>
                  <a:close/>
                </a:path>
              </a:pathLst>
            </a:custGeom>
            <a:solidFill>
              <a:srgbClr val="A6A6A6"/>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17" name="object 17"/>
            <p:cNvSpPr/>
            <p:nvPr/>
          </p:nvSpPr>
          <p:spPr>
            <a:xfrm>
              <a:off x="5856352" y="3411218"/>
              <a:ext cx="288290" cy="288290"/>
            </a:xfrm>
            <a:custGeom>
              <a:avLst/>
              <a:gdLst/>
              <a:ahLst/>
              <a:cxnLst/>
              <a:rect l="l" t="t" r="r" b="b"/>
              <a:pathLst>
                <a:path w="288289" h="288289">
                  <a:moveTo>
                    <a:pt x="0" y="144016"/>
                  </a:moveTo>
                  <a:lnTo>
                    <a:pt x="7342" y="98495"/>
                  </a:lnTo>
                  <a:lnTo>
                    <a:pt x="27786" y="58962"/>
                  </a:lnTo>
                  <a:lnTo>
                    <a:pt x="58962" y="27786"/>
                  </a:lnTo>
                  <a:lnTo>
                    <a:pt x="98495" y="7342"/>
                  </a:lnTo>
                  <a:lnTo>
                    <a:pt x="144016" y="0"/>
                  </a:lnTo>
                  <a:lnTo>
                    <a:pt x="189536" y="7342"/>
                  </a:lnTo>
                  <a:lnTo>
                    <a:pt x="229069" y="27786"/>
                  </a:lnTo>
                  <a:lnTo>
                    <a:pt x="260245" y="58962"/>
                  </a:lnTo>
                  <a:lnTo>
                    <a:pt x="280689" y="98495"/>
                  </a:lnTo>
                  <a:lnTo>
                    <a:pt x="288032" y="144016"/>
                  </a:lnTo>
                  <a:lnTo>
                    <a:pt x="280689" y="189536"/>
                  </a:lnTo>
                  <a:lnTo>
                    <a:pt x="260245" y="229069"/>
                  </a:lnTo>
                  <a:lnTo>
                    <a:pt x="229069" y="260245"/>
                  </a:lnTo>
                  <a:lnTo>
                    <a:pt x="189536" y="280689"/>
                  </a:lnTo>
                  <a:lnTo>
                    <a:pt x="144016" y="288032"/>
                  </a:lnTo>
                  <a:lnTo>
                    <a:pt x="98495" y="280689"/>
                  </a:lnTo>
                  <a:lnTo>
                    <a:pt x="58962" y="260245"/>
                  </a:lnTo>
                  <a:lnTo>
                    <a:pt x="27786" y="229069"/>
                  </a:lnTo>
                  <a:lnTo>
                    <a:pt x="7342" y="189536"/>
                  </a:lnTo>
                  <a:lnTo>
                    <a:pt x="0" y="144016"/>
                  </a:lnTo>
                  <a:close/>
                </a:path>
              </a:pathLst>
            </a:custGeom>
            <a:ln w="127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grpSp>
      <p:sp>
        <p:nvSpPr>
          <p:cNvPr id="18" name="object 18"/>
          <p:cNvSpPr txBox="1"/>
          <p:nvPr/>
        </p:nvSpPr>
        <p:spPr>
          <a:xfrm>
            <a:off x="4740900" y="1564120"/>
            <a:ext cx="6255049" cy="3545707"/>
          </a:xfrm>
          <a:prstGeom prst="rect">
            <a:avLst/>
          </a:prstGeom>
        </p:spPr>
        <p:txBody>
          <a:bodyPr vert="horz" wrap="square" lIns="0" tIns="12693" rIns="0" bIns="0" rtlCol="0">
            <a:spAutoFit/>
          </a:bodyPr>
          <a:lstStyle/>
          <a:p>
            <a:pPr marL="12695" defTabSz="914035">
              <a:spcBef>
                <a:spcPts val="100"/>
              </a:spcBef>
            </a:pPr>
            <a:r>
              <a:rPr lang="es-EC" sz="1600" kern="0" spc="-40" noProof="0" dirty="0">
                <a:solidFill>
                  <a:schemeClr val="bg2"/>
                </a:solidFill>
                <a:latin typeface="Open Sans" pitchFamily="2" charset="0"/>
                <a:ea typeface="Open Sans" pitchFamily="2" charset="0"/>
                <a:cs typeface="Open Sans" pitchFamily="2" charset="0"/>
              </a:rPr>
              <a:t>Regresión lineal</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630"/>
              </a:spcBef>
            </a:pPr>
            <a:endParaRPr lang="es-EC" sz="1600" kern="0" noProof="0" dirty="0">
              <a:solidFill>
                <a:schemeClr val="bg2"/>
              </a:solidFill>
              <a:latin typeface="Open Sans" pitchFamily="2" charset="0"/>
              <a:ea typeface="Open Sans" pitchFamily="2" charset="0"/>
              <a:cs typeface="Open Sans" pitchFamily="2" charset="0"/>
            </a:endParaRPr>
          </a:p>
          <a:p>
            <a:pPr marL="741384" defTabSz="914035"/>
            <a:r>
              <a:rPr lang="es-EC" sz="1600" kern="0" spc="-30" noProof="0" dirty="0">
                <a:solidFill>
                  <a:schemeClr val="bg2"/>
                </a:solidFill>
                <a:latin typeface="Open Sans" pitchFamily="2" charset="0"/>
                <a:ea typeface="Open Sans" pitchFamily="2" charset="0"/>
                <a:cs typeface="Open Sans" pitchFamily="2" charset="0"/>
              </a:rPr>
              <a:t>Árboles de decisión</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1590"/>
              </a:spcBef>
            </a:pPr>
            <a:endParaRPr lang="es-EC" sz="1600" kern="0" noProof="0" dirty="0">
              <a:solidFill>
                <a:schemeClr val="bg2"/>
              </a:solidFill>
              <a:latin typeface="Open Sans" pitchFamily="2" charset="0"/>
              <a:ea typeface="Open Sans" pitchFamily="2" charset="0"/>
              <a:cs typeface="Open Sans" pitchFamily="2" charset="0"/>
            </a:endParaRPr>
          </a:p>
          <a:p>
            <a:pPr marL="1705562" defTabSz="914035">
              <a:spcBef>
                <a:spcPts val="5"/>
              </a:spcBef>
            </a:pPr>
            <a:r>
              <a:rPr lang="es-EC" sz="1600" kern="0" spc="-25" noProof="0" dirty="0">
                <a:solidFill>
                  <a:schemeClr val="bg2"/>
                </a:solidFill>
                <a:latin typeface="Open Sans" pitchFamily="2" charset="0"/>
                <a:ea typeface="Open Sans" pitchFamily="2" charset="0"/>
                <a:cs typeface="Open Sans" pitchFamily="2" charset="0"/>
              </a:rPr>
              <a:t>GAM</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175"/>
              </a:spcBef>
            </a:pPr>
            <a:endParaRPr lang="es-EC" sz="1600" kern="0" noProof="0" dirty="0">
              <a:solidFill>
                <a:schemeClr val="bg2"/>
              </a:solidFill>
              <a:latin typeface="Open Sans" pitchFamily="2" charset="0"/>
              <a:ea typeface="Open Sans" pitchFamily="2" charset="0"/>
              <a:cs typeface="Open Sans" pitchFamily="2" charset="0"/>
            </a:endParaRPr>
          </a:p>
          <a:p>
            <a:pPr marL="2618962" defTabSz="914035"/>
            <a:r>
              <a:rPr lang="es-EC" sz="1600" kern="0" spc="-20" noProof="0" dirty="0" err="1">
                <a:solidFill>
                  <a:schemeClr val="bg2"/>
                </a:solidFill>
                <a:latin typeface="Open Sans" pitchFamily="2" charset="0"/>
                <a:ea typeface="Open Sans" pitchFamily="2" charset="0"/>
                <a:cs typeface="Open Sans" pitchFamily="2" charset="0"/>
              </a:rPr>
              <a:t>Random</a:t>
            </a:r>
            <a:r>
              <a:rPr lang="es-EC" sz="1600" kern="0" spc="-20" noProof="0" dirty="0">
                <a:solidFill>
                  <a:schemeClr val="bg2"/>
                </a:solidFill>
                <a:latin typeface="Open Sans" pitchFamily="2" charset="0"/>
                <a:ea typeface="Open Sans" pitchFamily="2" charset="0"/>
                <a:cs typeface="Open Sans" pitchFamily="2" charset="0"/>
              </a:rPr>
              <a:t> </a:t>
            </a:r>
            <a:r>
              <a:rPr lang="es-EC" sz="1600" kern="0" spc="-20" noProof="0" dirty="0" err="1">
                <a:solidFill>
                  <a:schemeClr val="bg2"/>
                </a:solidFill>
                <a:latin typeface="Open Sans" pitchFamily="2" charset="0"/>
                <a:ea typeface="Open Sans" pitchFamily="2" charset="0"/>
                <a:cs typeface="Open Sans" pitchFamily="2" charset="0"/>
              </a:rPr>
              <a:t>Forests</a:t>
            </a:r>
            <a:endParaRPr lang="es-EC" sz="1600" kern="0" noProof="0" dirty="0">
              <a:solidFill>
                <a:schemeClr val="bg2"/>
              </a:solidFill>
              <a:latin typeface="Open Sans" pitchFamily="2" charset="0"/>
              <a:ea typeface="Open Sans" pitchFamily="2" charset="0"/>
              <a:cs typeface="Open Sans" pitchFamily="2" charset="0"/>
            </a:endParaRPr>
          </a:p>
          <a:p>
            <a:pPr defTabSz="914035">
              <a:spcBef>
                <a:spcPts val="415"/>
              </a:spcBef>
            </a:pPr>
            <a:endParaRPr lang="es-EC" sz="1600" kern="0" noProof="0" dirty="0">
              <a:solidFill>
                <a:schemeClr val="bg2"/>
              </a:solidFill>
              <a:latin typeface="Open Sans" pitchFamily="2" charset="0"/>
              <a:ea typeface="Open Sans" pitchFamily="2" charset="0"/>
              <a:cs typeface="Open Sans" pitchFamily="2" charset="0"/>
            </a:endParaRP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Support Vector Machines </a:t>
            </a: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	Redes neuronales </a:t>
            </a:r>
          </a:p>
          <a:p>
            <a:pPr marL="3755157" marR="5077" indent="-478598" defTabSz="914035">
              <a:lnSpc>
                <a:spcPct val="170000"/>
              </a:lnSpc>
            </a:pPr>
            <a:r>
              <a:rPr lang="es-EC" sz="1600" kern="0" noProof="0" dirty="0">
                <a:solidFill>
                  <a:schemeClr val="bg2"/>
                </a:solidFill>
                <a:latin typeface="Open Sans" pitchFamily="2" charset="0"/>
                <a:ea typeface="Open Sans" pitchFamily="2" charset="0"/>
                <a:cs typeface="Open Sans" pitchFamily="2" charset="0"/>
              </a:rPr>
              <a:t>       </a:t>
            </a:r>
          </a:p>
        </p:txBody>
      </p:sp>
      <p:sp>
        <p:nvSpPr>
          <p:cNvPr id="20" name="object 20"/>
          <p:cNvSpPr txBox="1"/>
          <p:nvPr/>
        </p:nvSpPr>
        <p:spPr>
          <a:xfrm>
            <a:off x="3191722" y="2416583"/>
            <a:ext cx="292388" cy="2583679"/>
          </a:xfrm>
          <a:prstGeom prst="rect">
            <a:avLst/>
          </a:prstGeom>
        </p:spPr>
        <p:txBody>
          <a:bodyPr vert="vert270" wrap="square" lIns="0" tIns="5077" rIns="0" bIns="0" rtlCol="0">
            <a:spAutoFit/>
          </a:bodyPr>
          <a:lstStyle/>
          <a:p>
            <a:pPr marL="12695" defTabSz="914035">
              <a:spcBef>
                <a:spcPts val="40"/>
              </a:spcBef>
            </a:pPr>
            <a:r>
              <a:rPr lang="es-EC" kern="0" spc="-35" noProof="0" dirty="0">
                <a:solidFill>
                  <a:schemeClr val="bg2"/>
                </a:solidFill>
                <a:latin typeface="Open Sans" pitchFamily="2" charset="0"/>
                <a:ea typeface="Open Sans" pitchFamily="2" charset="0"/>
                <a:cs typeface="Open Sans" pitchFamily="2" charset="0"/>
              </a:rPr>
              <a:t>Interpretabilidad</a:t>
            </a:r>
            <a:endParaRPr lang="es-EC" kern="0" noProof="0" dirty="0">
              <a:solidFill>
                <a:schemeClr val="bg2"/>
              </a:solidFill>
              <a:latin typeface="Open Sans" pitchFamily="2" charset="0"/>
              <a:ea typeface="Open Sans" pitchFamily="2" charset="0"/>
              <a:cs typeface="Open Sans" pitchFamily="2" charset="0"/>
            </a:endParaRPr>
          </a:p>
        </p:txBody>
      </p:sp>
      <p:sp>
        <p:nvSpPr>
          <p:cNvPr id="21" name="object 21"/>
          <p:cNvSpPr txBox="1"/>
          <p:nvPr/>
        </p:nvSpPr>
        <p:spPr>
          <a:xfrm>
            <a:off x="1512946" y="4640072"/>
            <a:ext cx="1025655" cy="597516"/>
          </a:xfrm>
          <a:prstGeom prst="rect">
            <a:avLst/>
          </a:prstGeom>
        </p:spPr>
        <p:txBody>
          <a:bodyPr vert="horz" wrap="square" lIns="0" tIns="12693" rIns="0" bIns="0" rtlCol="0">
            <a:spAutoFit/>
          </a:bodyPr>
          <a:lstStyle/>
          <a:p>
            <a:pPr marL="12695" defTabSz="914035">
              <a:spcBef>
                <a:spcPts val="100"/>
              </a:spcBef>
            </a:pPr>
            <a:r>
              <a:rPr lang="es-EC" kern="0" spc="-20" noProof="0" dirty="0">
                <a:solidFill>
                  <a:schemeClr val="bg2"/>
                </a:solidFill>
                <a:latin typeface="Open Sans" pitchFamily="2" charset="0"/>
                <a:ea typeface="Open Sans" pitchFamily="2" charset="0"/>
                <a:cs typeface="Open Sans" pitchFamily="2" charset="0"/>
              </a:rPr>
              <a:t>Caja negra</a:t>
            </a:r>
            <a:endParaRPr lang="es-EC" kern="0" noProof="0" dirty="0">
              <a:solidFill>
                <a:schemeClr val="bg2"/>
              </a:solidFill>
              <a:latin typeface="Open Sans" pitchFamily="2" charset="0"/>
              <a:ea typeface="Open Sans" pitchFamily="2" charset="0"/>
              <a:cs typeface="Open Sans" pitchFamily="2" charset="0"/>
            </a:endParaRPr>
          </a:p>
        </p:txBody>
      </p:sp>
      <p:sp>
        <p:nvSpPr>
          <p:cNvPr id="22" name="object 22"/>
          <p:cNvSpPr txBox="1"/>
          <p:nvPr/>
        </p:nvSpPr>
        <p:spPr>
          <a:xfrm>
            <a:off x="1512945" y="1337664"/>
            <a:ext cx="1038350" cy="597516"/>
          </a:xfrm>
          <a:prstGeom prst="rect">
            <a:avLst/>
          </a:prstGeom>
        </p:spPr>
        <p:txBody>
          <a:bodyPr vert="horz" wrap="square" lIns="0" tIns="12693" rIns="0" bIns="0" rtlCol="0">
            <a:spAutoFit/>
          </a:bodyPr>
          <a:lstStyle/>
          <a:p>
            <a:pPr marL="12695" defTabSz="914035">
              <a:spcBef>
                <a:spcPts val="100"/>
              </a:spcBef>
            </a:pPr>
            <a:r>
              <a:rPr lang="es-EC" kern="0" spc="-35" noProof="0" dirty="0">
                <a:solidFill>
                  <a:schemeClr val="bg2"/>
                </a:solidFill>
                <a:latin typeface="Open Sans" pitchFamily="2" charset="0"/>
                <a:ea typeface="Open Sans" pitchFamily="2" charset="0"/>
                <a:cs typeface="Open Sans" pitchFamily="2" charset="0"/>
              </a:rPr>
              <a:t>Caja blanca</a:t>
            </a:r>
            <a:endParaRPr lang="es-EC" kern="0" noProof="0" dirty="0">
              <a:solidFill>
                <a:schemeClr val="bg2"/>
              </a:solidFill>
              <a:latin typeface="Open Sans" pitchFamily="2" charset="0"/>
              <a:ea typeface="Open Sans" pitchFamily="2" charset="0"/>
              <a:cs typeface="Open Sans" pitchFamily="2" charset="0"/>
            </a:endParaRPr>
          </a:p>
        </p:txBody>
      </p:sp>
      <p:grpSp>
        <p:nvGrpSpPr>
          <p:cNvPr id="23" name="object 23"/>
          <p:cNvGrpSpPr/>
          <p:nvPr/>
        </p:nvGrpSpPr>
        <p:grpSpPr>
          <a:xfrm>
            <a:off x="1617637" y="1945462"/>
            <a:ext cx="758451" cy="2522249"/>
            <a:chOff x="1616227" y="2546116"/>
            <a:chExt cx="758825" cy="2523490"/>
          </a:xfrm>
        </p:grpSpPr>
        <p:sp>
          <p:nvSpPr>
            <p:cNvPr id="24" name="object 24"/>
            <p:cNvSpPr/>
            <p:nvPr/>
          </p:nvSpPr>
          <p:spPr>
            <a:xfrm>
              <a:off x="1628927" y="4323106"/>
              <a:ext cx="733425" cy="733425"/>
            </a:xfrm>
            <a:custGeom>
              <a:avLst/>
              <a:gdLst/>
              <a:ahLst/>
              <a:cxnLst/>
              <a:rect l="l" t="t" r="r" b="b"/>
              <a:pathLst>
                <a:path w="733425" h="733425">
                  <a:moveTo>
                    <a:pt x="733205" y="0"/>
                  </a:moveTo>
                  <a:lnTo>
                    <a:pt x="0" y="0"/>
                  </a:lnTo>
                  <a:lnTo>
                    <a:pt x="0" y="733205"/>
                  </a:lnTo>
                  <a:lnTo>
                    <a:pt x="733205" y="733205"/>
                  </a:lnTo>
                  <a:lnTo>
                    <a:pt x="733205" y="0"/>
                  </a:lnTo>
                  <a:close/>
                </a:path>
              </a:pathLst>
            </a:custGeom>
            <a:solidFill>
              <a:srgbClr val="000000"/>
            </a:solidFill>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25" name="object 25"/>
            <p:cNvSpPr/>
            <p:nvPr/>
          </p:nvSpPr>
          <p:spPr>
            <a:xfrm>
              <a:off x="1628927" y="4323106"/>
              <a:ext cx="733425" cy="733425"/>
            </a:xfrm>
            <a:custGeom>
              <a:avLst/>
              <a:gdLst/>
              <a:ahLst/>
              <a:cxnLst/>
              <a:rect l="l" t="t" r="r" b="b"/>
              <a:pathLst>
                <a:path w="733425" h="733425">
                  <a:moveTo>
                    <a:pt x="0" y="0"/>
                  </a:moveTo>
                  <a:lnTo>
                    <a:pt x="0" y="733206"/>
                  </a:lnTo>
                  <a:lnTo>
                    <a:pt x="733206" y="733206"/>
                  </a:lnTo>
                  <a:lnTo>
                    <a:pt x="733206" y="0"/>
                  </a:lnTo>
                  <a:lnTo>
                    <a:pt x="0" y="0"/>
                  </a:lnTo>
                  <a:close/>
                </a:path>
              </a:pathLst>
            </a:custGeom>
            <a:ln w="25400">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sp>
          <p:nvSpPr>
            <p:cNvPr id="26" name="object 26"/>
            <p:cNvSpPr/>
            <p:nvPr/>
          </p:nvSpPr>
          <p:spPr>
            <a:xfrm>
              <a:off x="1628924" y="2547703"/>
              <a:ext cx="733425" cy="733425"/>
            </a:xfrm>
            <a:custGeom>
              <a:avLst/>
              <a:gdLst/>
              <a:ahLst/>
              <a:cxnLst/>
              <a:rect l="l" t="t" r="r" b="b"/>
              <a:pathLst>
                <a:path w="733425" h="733425">
                  <a:moveTo>
                    <a:pt x="0" y="0"/>
                  </a:moveTo>
                  <a:lnTo>
                    <a:pt x="0" y="733206"/>
                  </a:lnTo>
                  <a:lnTo>
                    <a:pt x="733206" y="733206"/>
                  </a:lnTo>
                  <a:lnTo>
                    <a:pt x="733206" y="0"/>
                  </a:lnTo>
                  <a:lnTo>
                    <a:pt x="0" y="0"/>
                  </a:lnTo>
                  <a:close/>
                </a:path>
              </a:pathLst>
            </a:custGeom>
            <a:ln w="3175">
              <a:solidFill>
                <a:srgbClr val="000000"/>
              </a:solidFill>
            </a:ln>
          </p:spPr>
          <p:txBody>
            <a:bodyPr wrap="square" lIns="0" tIns="0" rIns="0" bIns="0" rtlCol="0"/>
            <a:lstStyle/>
            <a:p>
              <a:pPr defTabSz="914035"/>
              <a:endParaRPr lang="es-EC" kern="0" noProof="0" dirty="0">
                <a:solidFill>
                  <a:schemeClr val="bg2"/>
                </a:solidFill>
                <a:latin typeface="Open Sans" pitchFamily="2" charset="0"/>
                <a:ea typeface="Open Sans" pitchFamily="2" charset="0"/>
                <a:cs typeface="Open Sans" pitchFamily="2" charset="0"/>
              </a:endParaRPr>
            </a:p>
          </p:txBody>
        </p:sp>
        <p:pic>
          <p:nvPicPr>
            <p:cNvPr id="27" name="object 27"/>
            <p:cNvPicPr/>
            <p:nvPr/>
          </p:nvPicPr>
          <p:blipFill>
            <a:blip r:embed="rId3" cstate="print"/>
            <a:stretch>
              <a:fillRect/>
            </a:stretch>
          </p:blipFill>
          <p:spPr>
            <a:xfrm>
              <a:off x="1816608" y="3285743"/>
              <a:ext cx="356616" cy="1033271"/>
            </a:xfrm>
            <a:prstGeom prst="rect">
              <a:avLst/>
            </a:prstGeom>
          </p:spPr>
        </p:pic>
        <p:pic>
          <p:nvPicPr>
            <p:cNvPr id="28" name="object 28"/>
            <p:cNvPicPr/>
            <p:nvPr/>
          </p:nvPicPr>
          <p:blipFill>
            <a:blip r:embed="rId4" cstate="print"/>
            <a:stretch>
              <a:fillRect/>
            </a:stretch>
          </p:blipFill>
          <p:spPr>
            <a:xfrm>
              <a:off x="1858455" y="3305482"/>
              <a:ext cx="274148" cy="949638"/>
            </a:xfrm>
            <a:prstGeom prst="rect">
              <a:avLst/>
            </a:prstGeom>
          </p:spPr>
        </p:pic>
      </p:grpSp>
      <p:sp>
        <p:nvSpPr>
          <p:cNvPr id="33" name="object 22">
            <a:extLst>
              <a:ext uri="{FF2B5EF4-FFF2-40B4-BE49-F238E27FC236}">
                <a16:creationId xmlns:a16="http://schemas.microsoft.com/office/drawing/2014/main" id="{02AFCEB3-2D97-ABFD-3E77-E9D0F119B9B0}"/>
              </a:ext>
            </a:extLst>
          </p:cNvPr>
          <p:cNvSpPr txBox="1"/>
          <p:nvPr/>
        </p:nvSpPr>
        <p:spPr>
          <a:xfrm>
            <a:off x="5617043" y="5264871"/>
            <a:ext cx="2453695" cy="305205"/>
          </a:xfrm>
          <a:prstGeom prst="rect">
            <a:avLst/>
          </a:prstGeom>
        </p:spPr>
        <p:txBody>
          <a:bodyPr vert="horz" wrap="square" lIns="0" tIns="12693" rIns="0" bIns="0" rtlCol="0">
            <a:spAutoFit/>
          </a:bodyPr>
          <a:lstStyle/>
          <a:p>
            <a:pPr marL="12695" defTabSz="914035">
              <a:spcBef>
                <a:spcPts val="100"/>
              </a:spcBef>
            </a:pPr>
            <a:r>
              <a:rPr lang="es-EC" kern="0" spc="-35" noProof="0" dirty="0">
                <a:solidFill>
                  <a:schemeClr val="bg2"/>
                </a:solidFill>
                <a:latin typeface="Open Sans" pitchFamily="2" charset="0"/>
                <a:ea typeface="Open Sans" pitchFamily="2" charset="0"/>
                <a:cs typeface="Open Sans" pitchFamily="2" charset="0"/>
              </a:rPr>
              <a:t>Precisión</a:t>
            </a:r>
            <a:endParaRPr lang="es-EC" kern="0" noProof="0" dirty="0">
              <a:solidFill>
                <a:schemeClr val="bg2"/>
              </a:solidFill>
              <a:latin typeface="Open Sans" pitchFamily="2" charset="0"/>
              <a:ea typeface="Open Sans" pitchFamily="2" charset="0"/>
              <a:cs typeface="Open Sans" pitchFamily="2"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55535A-E66E-1DC1-5437-D05602C4F0C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E1905CE-291C-37E1-5C38-DE0A114FDC04}"/>
              </a:ext>
            </a:extLst>
          </p:cNvPr>
          <p:cNvSpPr>
            <a:spLocks noGrp="1"/>
          </p:cNvSpPr>
          <p:nvPr>
            <p:ph type="title"/>
          </p:nvPr>
        </p:nvSpPr>
        <p:spPr/>
        <p:txBody>
          <a:bodyPr/>
          <a:lstStyle/>
          <a:p>
            <a:r>
              <a:rPr lang="es-EC" dirty="0"/>
              <a:t>Algoritmo de descenso de gradiente</a:t>
            </a:r>
          </a:p>
        </p:txBody>
      </p:sp>
      <p:sp>
        <p:nvSpPr>
          <p:cNvPr id="4" name="object 4">
            <a:extLst>
              <a:ext uri="{FF2B5EF4-FFF2-40B4-BE49-F238E27FC236}">
                <a16:creationId xmlns:a16="http://schemas.microsoft.com/office/drawing/2014/main" id="{A5934CC4-6496-31E2-1CB6-B6DC93C8C1BE}"/>
              </a:ext>
            </a:extLst>
          </p:cNvPr>
          <p:cNvSpPr txBox="1"/>
          <p:nvPr/>
        </p:nvSpPr>
        <p:spPr>
          <a:xfrm>
            <a:off x="7254669" y="1550844"/>
            <a:ext cx="2161746"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Arial"/>
                <a:cs typeface="Arial"/>
              </a:rPr>
              <a:t>Alta tasa de aprendizaje </a:t>
            </a:r>
            <a:endParaRPr lang="es-EC" sz="2999" kern="0" baseline="4166" noProof="0" dirty="0">
              <a:solidFill>
                <a:sysClr val="windowText" lastClr="000000"/>
              </a:solidFill>
              <a:latin typeface="Cambria Math"/>
              <a:cs typeface="Cambria Math"/>
            </a:endParaRPr>
          </a:p>
        </p:txBody>
      </p:sp>
      <p:sp>
        <p:nvSpPr>
          <p:cNvPr id="5" name="object 5">
            <a:extLst>
              <a:ext uri="{FF2B5EF4-FFF2-40B4-BE49-F238E27FC236}">
                <a16:creationId xmlns:a16="http://schemas.microsoft.com/office/drawing/2014/main" id="{C063767C-FB13-F83E-967A-71F89875F217}"/>
              </a:ext>
            </a:extLst>
          </p:cNvPr>
          <p:cNvSpPr txBox="1"/>
          <p:nvPr/>
        </p:nvSpPr>
        <p:spPr>
          <a:xfrm>
            <a:off x="2469873" y="1550844"/>
            <a:ext cx="2135725"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Arial"/>
                <a:cs typeface="Arial"/>
              </a:rPr>
              <a:t>Baja tasa de aprendizaje </a:t>
            </a:r>
            <a:endParaRPr lang="es-EC" sz="2999" kern="0" baseline="1388" noProof="0" dirty="0">
              <a:solidFill>
                <a:sysClr val="windowText" lastClr="000000"/>
              </a:solidFill>
              <a:latin typeface="Cambria Math"/>
              <a:cs typeface="Cambria Math"/>
            </a:endParaRPr>
          </a:p>
        </p:txBody>
      </p:sp>
      <p:grpSp>
        <p:nvGrpSpPr>
          <p:cNvPr id="6" name="object 6">
            <a:extLst>
              <a:ext uri="{FF2B5EF4-FFF2-40B4-BE49-F238E27FC236}">
                <a16:creationId xmlns:a16="http://schemas.microsoft.com/office/drawing/2014/main" id="{0329DA5F-B1E8-EB73-AE85-D29FFF6372C8}"/>
              </a:ext>
            </a:extLst>
          </p:cNvPr>
          <p:cNvGrpSpPr/>
          <p:nvPr/>
        </p:nvGrpSpPr>
        <p:grpSpPr>
          <a:xfrm>
            <a:off x="1942353" y="1979956"/>
            <a:ext cx="3389232" cy="2816744"/>
            <a:chOff x="1941103" y="2686367"/>
            <a:chExt cx="3390900" cy="2818130"/>
          </a:xfrm>
        </p:grpSpPr>
        <p:sp>
          <p:nvSpPr>
            <p:cNvPr id="7" name="object 7">
              <a:extLst>
                <a:ext uri="{FF2B5EF4-FFF2-40B4-BE49-F238E27FC236}">
                  <a16:creationId xmlns:a16="http://schemas.microsoft.com/office/drawing/2014/main" id="{294B29E8-3517-51F1-F0F4-8109D810F1A4}"/>
                </a:ext>
              </a:extLst>
            </p:cNvPr>
            <p:cNvSpPr/>
            <p:nvPr/>
          </p:nvSpPr>
          <p:spPr>
            <a:xfrm>
              <a:off x="2376325" y="3386815"/>
              <a:ext cx="2376170" cy="1798955"/>
            </a:xfrm>
            <a:custGeom>
              <a:avLst/>
              <a:gdLst/>
              <a:ahLst/>
              <a:cxnLst/>
              <a:rect l="l" t="t" r="r" b="b"/>
              <a:pathLst>
                <a:path w="2376170" h="1798954">
                  <a:moveTo>
                    <a:pt x="2375969" y="40213"/>
                  </a:moveTo>
                  <a:lnTo>
                    <a:pt x="2374500" y="98400"/>
                  </a:lnTo>
                  <a:lnTo>
                    <a:pt x="2371828" y="156085"/>
                  </a:lnTo>
                  <a:lnTo>
                    <a:pt x="2367974" y="213241"/>
                  </a:lnTo>
                  <a:lnTo>
                    <a:pt x="2362956" y="269838"/>
                  </a:lnTo>
                  <a:lnTo>
                    <a:pt x="2356793" y="325852"/>
                  </a:lnTo>
                  <a:lnTo>
                    <a:pt x="2349504" y="381253"/>
                  </a:lnTo>
                  <a:lnTo>
                    <a:pt x="2341108" y="436016"/>
                  </a:lnTo>
                  <a:lnTo>
                    <a:pt x="2331623" y="490112"/>
                  </a:lnTo>
                  <a:lnTo>
                    <a:pt x="2321069" y="543514"/>
                  </a:lnTo>
                  <a:lnTo>
                    <a:pt x="2309464" y="596195"/>
                  </a:lnTo>
                  <a:lnTo>
                    <a:pt x="2296827" y="648128"/>
                  </a:lnTo>
                  <a:lnTo>
                    <a:pt x="2283177" y="699286"/>
                  </a:lnTo>
                  <a:lnTo>
                    <a:pt x="2268532" y="749640"/>
                  </a:lnTo>
                  <a:lnTo>
                    <a:pt x="2252913" y="799164"/>
                  </a:lnTo>
                  <a:lnTo>
                    <a:pt x="2236337" y="847831"/>
                  </a:lnTo>
                  <a:lnTo>
                    <a:pt x="2218823" y="895613"/>
                  </a:lnTo>
                  <a:lnTo>
                    <a:pt x="2200390" y="942484"/>
                  </a:lnTo>
                  <a:lnTo>
                    <a:pt x="2181058" y="988414"/>
                  </a:lnTo>
                  <a:lnTo>
                    <a:pt x="2160844" y="1033378"/>
                  </a:lnTo>
                  <a:lnTo>
                    <a:pt x="2139768" y="1077349"/>
                  </a:lnTo>
                  <a:lnTo>
                    <a:pt x="2117849" y="1120298"/>
                  </a:lnTo>
                  <a:lnTo>
                    <a:pt x="2095105" y="1162198"/>
                  </a:lnTo>
                  <a:lnTo>
                    <a:pt x="2071556" y="1203023"/>
                  </a:lnTo>
                  <a:lnTo>
                    <a:pt x="2047219" y="1242745"/>
                  </a:lnTo>
                  <a:lnTo>
                    <a:pt x="2022115" y="1281336"/>
                  </a:lnTo>
                  <a:lnTo>
                    <a:pt x="1996261" y="1318770"/>
                  </a:lnTo>
                  <a:lnTo>
                    <a:pt x="1969677" y="1355018"/>
                  </a:lnTo>
                  <a:lnTo>
                    <a:pt x="1942382" y="1390055"/>
                  </a:lnTo>
                  <a:lnTo>
                    <a:pt x="1914394" y="1423852"/>
                  </a:lnTo>
                  <a:lnTo>
                    <a:pt x="1885732" y="1456382"/>
                  </a:lnTo>
                  <a:lnTo>
                    <a:pt x="1856415" y="1487618"/>
                  </a:lnTo>
                  <a:lnTo>
                    <a:pt x="1826463" y="1517533"/>
                  </a:lnTo>
                  <a:lnTo>
                    <a:pt x="1795893" y="1546099"/>
                  </a:lnTo>
                  <a:lnTo>
                    <a:pt x="1764724" y="1573289"/>
                  </a:lnTo>
                  <a:lnTo>
                    <a:pt x="1732976" y="1599075"/>
                  </a:lnTo>
                  <a:lnTo>
                    <a:pt x="1700668" y="1623431"/>
                  </a:lnTo>
                  <a:lnTo>
                    <a:pt x="1667817" y="1646329"/>
                  </a:lnTo>
                  <a:lnTo>
                    <a:pt x="1634444" y="1667743"/>
                  </a:lnTo>
                  <a:lnTo>
                    <a:pt x="1600566" y="1687643"/>
                  </a:lnTo>
                  <a:lnTo>
                    <a:pt x="1566204" y="1706004"/>
                  </a:lnTo>
                  <a:lnTo>
                    <a:pt x="1531374" y="1722798"/>
                  </a:lnTo>
                  <a:lnTo>
                    <a:pt x="1496098" y="1737998"/>
                  </a:lnTo>
                  <a:lnTo>
                    <a:pt x="1460392" y="1751576"/>
                  </a:lnTo>
                  <a:lnTo>
                    <a:pt x="1387770" y="1773757"/>
                  </a:lnTo>
                  <a:lnTo>
                    <a:pt x="1313659" y="1789125"/>
                  </a:lnTo>
                  <a:lnTo>
                    <a:pt x="1238210" y="1797461"/>
                  </a:lnTo>
                  <a:lnTo>
                    <a:pt x="1200031" y="1798924"/>
                  </a:lnTo>
                  <a:lnTo>
                    <a:pt x="1161575" y="1798546"/>
                  </a:lnTo>
                  <a:lnTo>
                    <a:pt x="1086234" y="1792426"/>
                  </a:lnTo>
                  <a:lnTo>
                    <a:pt x="1012232" y="1779354"/>
                  </a:lnTo>
                  <a:lnTo>
                    <a:pt x="939706" y="1759545"/>
                  </a:lnTo>
                  <a:lnTo>
                    <a:pt x="868796" y="1733215"/>
                  </a:lnTo>
                  <a:lnTo>
                    <a:pt x="833992" y="1717674"/>
                  </a:lnTo>
                  <a:lnTo>
                    <a:pt x="799644" y="1700583"/>
                  </a:lnTo>
                  <a:lnTo>
                    <a:pt x="765770" y="1681970"/>
                  </a:lnTo>
                  <a:lnTo>
                    <a:pt x="732387" y="1661863"/>
                  </a:lnTo>
                  <a:lnTo>
                    <a:pt x="699513" y="1640287"/>
                  </a:lnTo>
                  <a:lnTo>
                    <a:pt x="667166" y="1617272"/>
                  </a:lnTo>
                  <a:lnTo>
                    <a:pt x="635363" y="1592842"/>
                  </a:lnTo>
                  <a:lnTo>
                    <a:pt x="604121" y="1567026"/>
                  </a:lnTo>
                  <a:lnTo>
                    <a:pt x="573457" y="1539850"/>
                  </a:lnTo>
                  <a:lnTo>
                    <a:pt x="543391" y="1511342"/>
                  </a:lnTo>
                  <a:lnTo>
                    <a:pt x="513937" y="1481528"/>
                  </a:lnTo>
                  <a:lnTo>
                    <a:pt x="485115" y="1450436"/>
                  </a:lnTo>
                  <a:lnTo>
                    <a:pt x="456942" y="1418092"/>
                  </a:lnTo>
                  <a:lnTo>
                    <a:pt x="429435" y="1384524"/>
                  </a:lnTo>
                  <a:lnTo>
                    <a:pt x="402611" y="1349759"/>
                  </a:lnTo>
                  <a:lnTo>
                    <a:pt x="376489" y="1313823"/>
                  </a:lnTo>
                  <a:lnTo>
                    <a:pt x="351085" y="1276744"/>
                  </a:lnTo>
                  <a:lnTo>
                    <a:pt x="326417" y="1238549"/>
                  </a:lnTo>
                  <a:lnTo>
                    <a:pt x="302502" y="1199264"/>
                  </a:lnTo>
                  <a:lnTo>
                    <a:pt x="279359" y="1158918"/>
                  </a:lnTo>
                  <a:lnTo>
                    <a:pt x="257004" y="1117537"/>
                  </a:lnTo>
                  <a:lnTo>
                    <a:pt x="235454" y="1075147"/>
                  </a:lnTo>
                  <a:lnTo>
                    <a:pt x="214728" y="1031776"/>
                  </a:lnTo>
                  <a:lnTo>
                    <a:pt x="194843" y="987452"/>
                  </a:lnTo>
                  <a:lnTo>
                    <a:pt x="175816" y="942200"/>
                  </a:lnTo>
                  <a:lnTo>
                    <a:pt x="157665" y="896049"/>
                  </a:lnTo>
                  <a:lnTo>
                    <a:pt x="140406" y="849025"/>
                  </a:lnTo>
                  <a:lnTo>
                    <a:pt x="124059" y="801155"/>
                  </a:lnTo>
                  <a:lnTo>
                    <a:pt x="108640" y="752466"/>
                  </a:lnTo>
                  <a:lnTo>
                    <a:pt x="94166" y="702986"/>
                  </a:lnTo>
                  <a:lnTo>
                    <a:pt x="80655" y="652741"/>
                  </a:lnTo>
                  <a:lnTo>
                    <a:pt x="68125" y="601758"/>
                  </a:lnTo>
                  <a:lnTo>
                    <a:pt x="56592" y="550065"/>
                  </a:lnTo>
                  <a:lnTo>
                    <a:pt x="46076" y="497688"/>
                  </a:lnTo>
                  <a:lnTo>
                    <a:pt x="36592" y="444655"/>
                  </a:lnTo>
                  <a:lnTo>
                    <a:pt x="28158" y="390992"/>
                  </a:lnTo>
                  <a:lnTo>
                    <a:pt x="20792" y="336727"/>
                  </a:lnTo>
                  <a:lnTo>
                    <a:pt x="14512" y="281886"/>
                  </a:lnTo>
                  <a:lnTo>
                    <a:pt x="9334" y="226498"/>
                  </a:lnTo>
                  <a:lnTo>
                    <a:pt x="5276" y="170587"/>
                  </a:lnTo>
                  <a:lnTo>
                    <a:pt x="2356" y="114183"/>
                  </a:lnTo>
                  <a:lnTo>
                    <a:pt x="592" y="57311"/>
                  </a:lnTo>
                  <a:lnTo>
                    <a:pt x="0"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 name="object 8">
              <a:extLst>
                <a:ext uri="{FF2B5EF4-FFF2-40B4-BE49-F238E27FC236}">
                  <a16:creationId xmlns:a16="http://schemas.microsoft.com/office/drawing/2014/main" id="{EF6510BB-5E6C-32AF-1745-5E132BC827FE}"/>
                </a:ext>
              </a:extLst>
            </p:cNvPr>
            <p:cNvSpPr/>
            <p:nvPr/>
          </p:nvSpPr>
          <p:spPr>
            <a:xfrm>
              <a:off x="1944278" y="2689542"/>
              <a:ext cx="0" cy="2811780"/>
            </a:xfrm>
            <a:custGeom>
              <a:avLst/>
              <a:gdLst/>
              <a:ahLst/>
              <a:cxnLst/>
              <a:rect l="l" t="t" r="r" b="b"/>
              <a:pathLst>
                <a:path h="2811779">
                  <a:moveTo>
                    <a:pt x="0" y="0"/>
                  </a:moveTo>
                  <a:lnTo>
                    <a:pt x="1" y="28113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 name="object 9">
              <a:extLst>
                <a:ext uri="{FF2B5EF4-FFF2-40B4-BE49-F238E27FC236}">
                  <a16:creationId xmlns:a16="http://schemas.microsoft.com/office/drawing/2014/main" id="{E935A382-3293-823E-084E-4580402A80F3}"/>
                </a:ext>
              </a:extLst>
            </p:cNvPr>
            <p:cNvSpPr/>
            <p:nvPr/>
          </p:nvSpPr>
          <p:spPr>
            <a:xfrm>
              <a:off x="1944278" y="5500907"/>
              <a:ext cx="3384550" cy="0"/>
            </a:xfrm>
            <a:custGeom>
              <a:avLst/>
              <a:gdLst/>
              <a:ahLst/>
              <a:cxnLst/>
              <a:rect l="l" t="t" r="r" b="b"/>
              <a:pathLst>
                <a:path w="3384550">
                  <a:moveTo>
                    <a:pt x="3384376"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10" name="object 10">
              <a:extLst>
                <a:ext uri="{FF2B5EF4-FFF2-40B4-BE49-F238E27FC236}">
                  <a16:creationId xmlns:a16="http://schemas.microsoft.com/office/drawing/2014/main" id="{4E7F9737-7F83-33EC-A32D-FC60D07B9C68}"/>
                </a:ext>
              </a:extLst>
            </p:cNvPr>
            <p:cNvPicPr/>
            <p:nvPr/>
          </p:nvPicPr>
          <p:blipFill>
            <a:blip r:embed="rId2" cstate="print"/>
            <a:stretch>
              <a:fillRect/>
            </a:stretch>
          </p:blipFill>
          <p:spPr>
            <a:xfrm>
              <a:off x="2434700" y="4118424"/>
              <a:ext cx="156716" cy="156716"/>
            </a:xfrm>
            <a:prstGeom prst="rect">
              <a:avLst/>
            </a:prstGeom>
          </p:spPr>
        </p:pic>
        <p:pic>
          <p:nvPicPr>
            <p:cNvPr id="11" name="object 11">
              <a:extLst>
                <a:ext uri="{FF2B5EF4-FFF2-40B4-BE49-F238E27FC236}">
                  <a16:creationId xmlns:a16="http://schemas.microsoft.com/office/drawing/2014/main" id="{195186F4-0FD7-69D9-F218-CC035589AA5A}"/>
                </a:ext>
              </a:extLst>
            </p:cNvPr>
            <p:cNvPicPr/>
            <p:nvPr/>
          </p:nvPicPr>
          <p:blipFill>
            <a:blip r:embed="rId2" cstate="print"/>
            <a:stretch>
              <a:fillRect/>
            </a:stretch>
          </p:blipFill>
          <p:spPr>
            <a:xfrm>
              <a:off x="2369976" y="3923720"/>
              <a:ext cx="156716" cy="156716"/>
            </a:xfrm>
            <a:prstGeom prst="rect">
              <a:avLst/>
            </a:prstGeom>
          </p:spPr>
        </p:pic>
        <p:pic>
          <p:nvPicPr>
            <p:cNvPr id="12" name="object 12">
              <a:extLst>
                <a:ext uri="{FF2B5EF4-FFF2-40B4-BE49-F238E27FC236}">
                  <a16:creationId xmlns:a16="http://schemas.microsoft.com/office/drawing/2014/main" id="{25FB3DF8-8C27-8018-453E-EB275CA278B4}"/>
                </a:ext>
              </a:extLst>
            </p:cNvPr>
            <p:cNvPicPr/>
            <p:nvPr/>
          </p:nvPicPr>
          <p:blipFill>
            <a:blip r:embed="rId2" cstate="print"/>
            <a:stretch>
              <a:fillRect/>
            </a:stretch>
          </p:blipFill>
          <p:spPr>
            <a:xfrm>
              <a:off x="2501389" y="4302786"/>
              <a:ext cx="156716" cy="156716"/>
            </a:xfrm>
            <a:prstGeom prst="rect">
              <a:avLst/>
            </a:prstGeom>
          </p:spPr>
        </p:pic>
        <p:pic>
          <p:nvPicPr>
            <p:cNvPr id="13" name="object 13">
              <a:extLst>
                <a:ext uri="{FF2B5EF4-FFF2-40B4-BE49-F238E27FC236}">
                  <a16:creationId xmlns:a16="http://schemas.microsoft.com/office/drawing/2014/main" id="{5FCDEFBF-BE94-0C25-9CC0-8FBFE58C6894}"/>
                </a:ext>
              </a:extLst>
            </p:cNvPr>
            <p:cNvPicPr/>
            <p:nvPr/>
          </p:nvPicPr>
          <p:blipFill>
            <a:blip r:embed="rId3" cstate="print"/>
            <a:stretch>
              <a:fillRect/>
            </a:stretch>
          </p:blipFill>
          <p:spPr>
            <a:xfrm>
              <a:off x="2553539" y="3812029"/>
              <a:ext cx="72494" cy="159816"/>
            </a:xfrm>
            <a:prstGeom prst="rect">
              <a:avLst/>
            </a:prstGeom>
          </p:spPr>
        </p:pic>
      </p:grpSp>
      <p:sp>
        <p:nvSpPr>
          <p:cNvPr id="16" name="object 16">
            <a:extLst>
              <a:ext uri="{FF2B5EF4-FFF2-40B4-BE49-F238E27FC236}">
                <a16:creationId xmlns:a16="http://schemas.microsoft.com/office/drawing/2014/main" id="{3BA3B26D-C82A-4F52-9F5E-444F50D4CF0D}"/>
              </a:ext>
            </a:extLst>
          </p:cNvPr>
          <p:cNvSpPr txBox="1"/>
          <p:nvPr/>
        </p:nvSpPr>
        <p:spPr>
          <a:xfrm>
            <a:off x="5207576" y="5616673"/>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sp>
        <p:nvSpPr>
          <p:cNvPr id="17" name="object 17">
            <a:extLst>
              <a:ext uri="{FF2B5EF4-FFF2-40B4-BE49-F238E27FC236}">
                <a16:creationId xmlns:a16="http://schemas.microsoft.com/office/drawing/2014/main" id="{BECF3CF9-01F0-42CC-F145-99B7E6539BBF}"/>
              </a:ext>
            </a:extLst>
          </p:cNvPr>
          <p:cNvSpPr txBox="1"/>
          <p:nvPr/>
        </p:nvSpPr>
        <p:spPr>
          <a:xfrm>
            <a:off x="2557416" y="2679065"/>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grpSp>
        <p:nvGrpSpPr>
          <p:cNvPr id="18" name="object 18">
            <a:extLst>
              <a:ext uri="{FF2B5EF4-FFF2-40B4-BE49-F238E27FC236}">
                <a16:creationId xmlns:a16="http://schemas.microsoft.com/office/drawing/2014/main" id="{705D394B-7C9F-BC0F-DF90-6990E11B9312}"/>
              </a:ext>
            </a:extLst>
          </p:cNvPr>
          <p:cNvGrpSpPr/>
          <p:nvPr/>
        </p:nvGrpSpPr>
        <p:grpSpPr>
          <a:xfrm>
            <a:off x="2314992" y="3014850"/>
            <a:ext cx="467129" cy="626436"/>
            <a:chOff x="2313926" y="3721769"/>
            <a:chExt cx="467359" cy="626745"/>
          </a:xfrm>
        </p:grpSpPr>
        <p:pic>
          <p:nvPicPr>
            <p:cNvPr id="19" name="object 19">
              <a:extLst>
                <a:ext uri="{FF2B5EF4-FFF2-40B4-BE49-F238E27FC236}">
                  <a16:creationId xmlns:a16="http://schemas.microsoft.com/office/drawing/2014/main" id="{2691486C-8BE4-980E-D2DF-0305BB7CB8C9}"/>
                </a:ext>
              </a:extLst>
            </p:cNvPr>
            <p:cNvPicPr/>
            <p:nvPr/>
          </p:nvPicPr>
          <p:blipFill>
            <a:blip r:embed="rId2" cstate="print"/>
            <a:stretch>
              <a:fillRect/>
            </a:stretch>
          </p:blipFill>
          <p:spPr>
            <a:xfrm>
              <a:off x="2313926" y="3721769"/>
              <a:ext cx="156716" cy="156716"/>
            </a:xfrm>
            <a:prstGeom prst="rect">
              <a:avLst/>
            </a:prstGeom>
          </p:spPr>
        </p:pic>
        <p:pic>
          <p:nvPicPr>
            <p:cNvPr id="20" name="object 20">
              <a:extLst>
                <a:ext uri="{FF2B5EF4-FFF2-40B4-BE49-F238E27FC236}">
                  <a16:creationId xmlns:a16="http://schemas.microsoft.com/office/drawing/2014/main" id="{C4F12055-8D01-E67B-357A-4F469619427D}"/>
                </a:ext>
              </a:extLst>
            </p:cNvPr>
            <p:cNvPicPr/>
            <p:nvPr/>
          </p:nvPicPr>
          <p:blipFill>
            <a:blip r:embed="rId3" cstate="print"/>
            <a:stretch>
              <a:fillRect/>
            </a:stretch>
          </p:blipFill>
          <p:spPr>
            <a:xfrm>
              <a:off x="2708168" y="4188392"/>
              <a:ext cx="72492" cy="159816"/>
            </a:xfrm>
            <a:prstGeom prst="rect">
              <a:avLst/>
            </a:prstGeom>
          </p:spPr>
        </p:pic>
        <p:pic>
          <p:nvPicPr>
            <p:cNvPr id="21" name="object 21">
              <a:extLst>
                <a:ext uri="{FF2B5EF4-FFF2-40B4-BE49-F238E27FC236}">
                  <a16:creationId xmlns:a16="http://schemas.microsoft.com/office/drawing/2014/main" id="{5EF0846F-4F3A-7A04-353B-0B07ED882220}"/>
                </a:ext>
              </a:extLst>
            </p:cNvPr>
            <p:cNvPicPr/>
            <p:nvPr/>
          </p:nvPicPr>
          <p:blipFill>
            <a:blip r:embed="rId4" cstate="print"/>
            <a:stretch>
              <a:fillRect/>
            </a:stretch>
          </p:blipFill>
          <p:spPr>
            <a:xfrm>
              <a:off x="2631246" y="4001100"/>
              <a:ext cx="72494" cy="159816"/>
            </a:xfrm>
            <a:prstGeom prst="rect">
              <a:avLst/>
            </a:prstGeom>
          </p:spPr>
        </p:pic>
      </p:grpSp>
      <p:grpSp>
        <p:nvGrpSpPr>
          <p:cNvPr id="22" name="object 22">
            <a:extLst>
              <a:ext uri="{FF2B5EF4-FFF2-40B4-BE49-F238E27FC236}">
                <a16:creationId xmlns:a16="http://schemas.microsoft.com/office/drawing/2014/main" id="{9B03454E-329F-8C67-F351-E7CBF3274940}"/>
              </a:ext>
            </a:extLst>
          </p:cNvPr>
          <p:cNvGrpSpPr/>
          <p:nvPr/>
        </p:nvGrpSpPr>
        <p:grpSpPr>
          <a:xfrm>
            <a:off x="6472934" y="1979956"/>
            <a:ext cx="3389232" cy="2816744"/>
            <a:chOff x="6473913" y="2686367"/>
            <a:chExt cx="3390900" cy="2818130"/>
          </a:xfrm>
        </p:grpSpPr>
        <p:sp>
          <p:nvSpPr>
            <p:cNvPr id="23" name="object 23">
              <a:extLst>
                <a:ext uri="{FF2B5EF4-FFF2-40B4-BE49-F238E27FC236}">
                  <a16:creationId xmlns:a16="http://schemas.microsoft.com/office/drawing/2014/main" id="{A2CC4370-C5A8-28D7-486F-51E978347288}"/>
                </a:ext>
              </a:extLst>
            </p:cNvPr>
            <p:cNvSpPr/>
            <p:nvPr/>
          </p:nvSpPr>
          <p:spPr>
            <a:xfrm>
              <a:off x="6909135" y="3386815"/>
              <a:ext cx="2376170" cy="1798955"/>
            </a:xfrm>
            <a:custGeom>
              <a:avLst/>
              <a:gdLst/>
              <a:ahLst/>
              <a:cxnLst/>
              <a:rect l="l" t="t" r="r" b="b"/>
              <a:pathLst>
                <a:path w="2376170" h="1798954">
                  <a:moveTo>
                    <a:pt x="2375969" y="40213"/>
                  </a:moveTo>
                  <a:lnTo>
                    <a:pt x="2374500" y="98400"/>
                  </a:lnTo>
                  <a:lnTo>
                    <a:pt x="2371828" y="156085"/>
                  </a:lnTo>
                  <a:lnTo>
                    <a:pt x="2367974" y="213241"/>
                  </a:lnTo>
                  <a:lnTo>
                    <a:pt x="2362956" y="269838"/>
                  </a:lnTo>
                  <a:lnTo>
                    <a:pt x="2356793" y="325852"/>
                  </a:lnTo>
                  <a:lnTo>
                    <a:pt x="2349504" y="381253"/>
                  </a:lnTo>
                  <a:lnTo>
                    <a:pt x="2341108" y="436016"/>
                  </a:lnTo>
                  <a:lnTo>
                    <a:pt x="2331623" y="490112"/>
                  </a:lnTo>
                  <a:lnTo>
                    <a:pt x="2321069" y="543514"/>
                  </a:lnTo>
                  <a:lnTo>
                    <a:pt x="2309464" y="596195"/>
                  </a:lnTo>
                  <a:lnTo>
                    <a:pt x="2296827" y="648128"/>
                  </a:lnTo>
                  <a:lnTo>
                    <a:pt x="2283177" y="699286"/>
                  </a:lnTo>
                  <a:lnTo>
                    <a:pt x="2268532" y="749640"/>
                  </a:lnTo>
                  <a:lnTo>
                    <a:pt x="2252913" y="799164"/>
                  </a:lnTo>
                  <a:lnTo>
                    <a:pt x="2236337" y="847831"/>
                  </a:lnTo>
                  <a:lnTo>
                    <a:pt x="2218823" y="895613"/>
                  </a:lnTo>
                  <a:lnTo>
                    <a:pt x="2200390" y="942484"/>
                  </a:lnTo>
                  <a:lnTo>
                    <a:pt x="2181058" y="988414"/>
                  </a:lnTo>
                  <a:lnTo>
                    <a:pt x="2160844" y="1033378"/>
                  </a:lnTo>
                  <a:lnTo>
                    <a:pt x="2139768" y="1077349"/>
                  </a:lnTo>
                  <a:lnTo>
                    <a:pt x="2117849" y="1120298"/>
                  </a:lnTo>
                  <a:lnTo>
                    <a:pt x="2095105" y="1162198"/>
                  </a:lnTo>
                  <a:lnTo>
                    <a:pt x="2071556" y="1203023"/>
                  </a:lnTo>
                  <a:lnTo>
                    <a:pt x="2047219" y="1242745"/>
                  </a:lnTo>
                  <a:lnTo>
                    <a:pt x="2022115" y="1281336"/>
                  </a:lnTo>
                  <a:lnTo>
                    <a:pt x="1996261" y="1318770"/>
                  </a:lnTo>
                  <a:lnTo>
                    <a:pt x="1969677" y="1355018"/>
                  </a:lnTo>
                  <a:lnTo>
                    <a:pt x="1942382" y="1390055"/>
                  </a:lnTo>
                  <a:lnTo>
                    <a:pt x="1914394" y="1423852"/>
                  </a:lnTo>
                  <a:lnTo>
                    <a:pt x="1885732" y="1456382"/>
                  </a:lnTo>
                  <a:lnTo>
                    <a:pt x="1856415" y="1487618"/>
                  </a:lnTo>
                  <a:lnTo>
                    <a:pt x="1826463" y="1517533"/>
                  </a:lnTo>
                  <a:lnTo>
                    <a:pt x="1795893" y="1546099"/>
                  </a:lnTo>
                  <a:lnTo>
                    <a:pt x="1764724" y="1573289"/>
                  </a:lnTo>
                  <a:lnTo>
                    <a:pt x="1732976" y="1599075"/>
                  </a:lnTo>
                  <a:lnTo>
                    <a:pt x="1700668" y="1623431"/>
                  </a:lnTo>
                  <a:lnTo>
                    <a:pt x="1667817" y="1646329"/>
                  </a:lnTo>
                  <a:lnTo>
                    <a:pt x="1634444" y="1667743"/>
                  </a:lnTo>
                  <a:lnTo>
                    <a:pt x="1600566" y="1687643"/>
                  </a:lnTo>
                  <a:lnTo>
                    <a:pt x="1566204" y="1706004"/>
                  </a:lnTo>
                  <a:lnTo>
                    <a:pt x="1531374" y="1722798"/>
                  </a:lnTo>
                  <a:lnTo>
                    <a:pt x="1496098" y="1737998"/>
                  </a:lnTo>
                  <a:lnTo>
                    <a:pt x="1460392" y="1751576"/>
                  </a:lnTo>
                  <a:lnTo>
                    <a:pt x="1387770" y="1773757"/>
                  </a:lnTo>
                  <a:lnTo>
                    <a:pt x="1313659" y="1789125"/>
                  </a:lnTo>
                  <a:lnTo>
                    <a:pt x="1238210" y="1797461"/>
                  </a:lnTo>
                  <a:lnTo>
                    <a:pt x="1200031" y="1798924"/>
                  </a:lnTo>
                  <a:lnTo>
                    <a:pt x="1161575" y="1798546"/>
                  </a:lnTo>
                  <a:lnTo>
                    <a:pt x="1086234" y="1792426"/>
                  </a:lnTo>
                  <a:lnTo>
                    <a:pt x="1012232" y="1779354"/>
                  </a:lnTo>
                  <a:lnTo>
                    <a:pt x="939706" y="1759545"/>
                  </a:lnTo>
                  <a:lnTo>
                    <a:pt x="868796" y="1733215"/>
                  </a:lnTo>
                  <a:lnTo>
                    <a:pt x="833992" y="1717674"/>
                  </a:lnTo>
                  <a:lnTo>
                    <a:pt x="799644" y="1700583"/>
                  </a:lnTo>
                  <a:lnTo>
                    <a:pt x="765770" y="1681970"/>
                  </a:lnTo>
                  <a:lnTo>
                    <a:pt x="732387" y="1661863"/>
                  </a:lnTo>
                  <a:lnTo>
                    <a:pt x="699513" y="1640287"/>
                  </a:lnTo>
                  <a:lnTo>
                    <a:pt x="667166" y="1617272"/>
                  </a:lnTo>
                  <a:lnTo>
                    <a:pt x="635363" y="1592842"/>
                  </a:lnTo>
                  <a:lnTo>
                    <a:pt x="604121" y="1567026"/>
                  </a:lnTo>
                  <a:lnTo>
                    <a:pt x="573457" y="1539850"/>
                  </a:lnTo>
                  <a:lnTo>
                    <a:pt x="543391" y="1511342"/>
                  </a:lnTo>
                  <a:lnTo>
                    <a:pt x="513937" y="1481528"/>
                  </a:lnTo>
                  <a:lnTo>
                    <a:pt x="485115" y="1450436"/>
                  </a:lnTo>
                  <a:lnTo>
                    <a:pt x="456942" y="1418092"/>
                  </a:lnTo>
                  <a:lnTo>
                    <a:pt x="429435" y="1384524"/>
                  </a:lnTo>
                  <a:lnTo>
                    <a:pt x="402611" y="1349759"/>
                  </a:lnTo>
                  <a:lnTo>
                    <a:pt x="376489" y="1313823"/>
                  </a:lnTo>
                  <a:lnTo>
                    <a:pt x="351085" y="1276744"/>
                  </a:lnTo>
                  <a:lnTo>
                    <a:pt x="326417" y="1238549"/>
                  </a:lnTo>
                  <a:lnTo>
                    <a:pt x="302502" y="1199264"/>
                  </a:lnTo>
                  <a:lnTo>
                    <a:pt x="279359" y="1158918"/>
                  </a:lnTo>
                  <a:lnTo>
                    <a:pt x="257004" y="1117537"/>
                  </a:lnTo>
                  <a:lnTo>
                    <a:pt x="235454" y="1075147"/>
                  </a:lnTo>
                  <a:lnTo>
                    <a:pt x="214728" y="1031776"/>
                  </a:lnTo>
                  <a:lnTo>
                    <a:pt x="194843" y="987452"/>
                  </a:lnTo>
                  <a:lnTo>
                    <a:pt x="175816" y="942200"/>
                  </a:lnTo>
                  <a:lnTo>
                    <a:pt x="157665" y="896049"/>
                  </a:lnTo>
                  <a:lnTo>
                    <a:pt x="140406" y="849025"/>
                  </a:lnTo>
                  <a:lnTo>
                    <a:pt x="124059" y="801155"/>
                  </a:lnTo>
                  <a:lnTo>
                    <a:pt x="108640" y="752466"/>
                  </a:lnTo>
                  <a:lnTo>
                    <a:pt x="94166" y="702986"/>
                  </a:lnTo>
                  <a:lnTo>
                    <a:pt x="80655" y="652741"/>
                  </a:lnTo>
                  <a:lnTo>
                    <a:pt x="68125" y="601758"/>
                  </a:lnTo>
                  <a:lnTo>
                    <a:pt x="56592" y="550065"/>
                  </a:lnTo>
                  <a:lnTo>
                    <a:pt x="46076" y="497688"/>
                  </a:lnTo>
                  <a:lnTo>
                    <a:pt x="36592" y="444655"/>
                  </a:lnTo>
                  <a:lnTo>
                    <a:pt x="28158" y="390992"/>
                  </a:lnTo>
                  <a:lnTo>
                    <a:pt x="20792" y="336727"/>
                  </a:lnTo>
                  <a:lnTo>
                    <a:pt x="14512" y="281886"/>
                  </a:lnTo>
                  <a:lnTo>
                    <a:pt x="9334" y="226498"/>
                  </a:lnTo>
                  <a:lnTo>
                    <a:pt x="5276" y="170587"/>
                  </a:lnTo>
                  <a:lnTo>
                    <a:pt x="2356" y="114183"/>
                  </a:lnTo>
                  <a:lnTo>
                    <a:pt x="592" y="57311"/>
                  </a:lnTo>
                  <a:lnTo>
                    <a:pt x="0" y="0"/>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5" name="object 24">
              <a:extLst>
                <a:ext uri="{FF2B5EF4-FFF2-40B4-BE49-F238E27FC236}">
                  <a16:creationId xmlns:a16="http://schemas.microsoft.com/office/drawing/2014/main" id="{95C731A6-E9B6-FE4A-D24D-F1CD969D66C3}"/>
                </a:ext>
              </a:extLst>
            </p:cNvPr>
            <p:cNvSpPr/>
            <p:nvPr/>
          </p:nvSpPr>
          <p:spPr>
            <a:xfrm>
              <a:off x="6477088" y="2689542"/>
              <a:ext cx="0" cy="2811780"/>
            </a:xfrm>
            <a:custGeom>
              <a:avLst/>
              <a:gdLst/>
              <a:ahLst/>
              <a:cxnLst/>
              <a:rect l="l" t="t" r="r" b="b"/>
              <a:pathLst>
                <a:path h="2811779">
                  <a:moveTo>
                    <a:pt x="0" y="0"/>
                  </a:moveTo>
                  <a:lnTo>
                    <a:pt x="1" y="2811364"/>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6" name="object 25">
              <a:extLst>
                <a:ext uri="{FF2B5EF4-FFF2-40B4-BE49-F238E27FC236}">
                  <a16:creationId xmlns:a16="http://schemas.microsoft.com/office/drawing/2014/main" id="{4E668F05-C26F-2685-AE5C-F1C1579F6432}"/>
                </a:ext>
              </a:extLst>
            </p:cNvPr>
            <p:cNvSpPr/>
            <p:nvPr/>
          </p:nvSpPr>
          <p:spPr>
            <a:xfrm>
              <a:off x="6477088" y="5500907"/>
              <a:ext cx="3384550" cy="0"/>
            </a:xfrm>
            <a:custGeom>
              <a:avLst/>
              <a:gdLst/>
              <a:ahLst/>
              <a:cxnLst/>
              <a:rect l="l" t="t" r="r" b="b"/>
              <a:pathLst>
                <a:path w="3384550">
                  <a:moveTo>
                    <a:pt x="3384376" y="0"/>
                  </a:moveTo>
                  <a:lnTo>
                    <a:pt x="0" y="1"/>
                  </a:lnTo>
                </a:path>
              </a:pathLst>
            </a:custGeom>
            <a:ln w="635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67" name="object 26">
              <a:extLst>
                <a:ext uri="{FF2B5EF4-FFF2-40B4-BE49-F238E27FC236}">
                  <a16:creationId xmlns:a16="http://schemas.microsoft.com/office/drawing/2014/main" id="{38A226FD-1D9B-0644-50E6-1CF519FA72BC}"/>
                </a:ext>
              </a:extLst>
            </p:cNvPr>
            <p:cNvPicPr/>
            <p:nvPr/>
          </p:nvPicPr>
          <p:blipFill>
            <a:blip r:embed="rId2" cstate="print"/>
            <a:stretch>
              <a:fillRect/>
            </a:stretch>
          </p:blipFill>
          <p:spPr>
            <a:xfrm>
              <a:off x="9079646" y="4063028"/>
              <a:ext cx="156716" cy="156716"/>
            </a:xfrm>
            <a:prstGeom prst="rect">
              <a:avLst/>
            </a:prstGeom>
          </p:spPr>
        </p:pic>
        <p:pic>
          <p:nvPicPr>
            <p:cNvPr id="68" name="object 27">
              <a:extLst>
                <a:ext uri="{FF2B5EF4-FFF2-40B4-BE49-F238E27FC236}">
                  <a16:creationId xmlns:a16="http://schemas.microsoft.com/office/drawing/2014/main" id="{F15014F6-2AA9-A2CD-DDF9-C647C97F31AB}"/>
                </a:ext>
              </a:extLst>
            </p:cNvPr>
            <p:cNvPicPr/>
            <p:nvPr/>
          </p:nvPicPr>
          <p:blipFill>
            <a:blip r:embed="rId2" cstate="print"/>
            <a:stretch>
              <a:fillRect/>
            </a:stretch>
          </p:blipFill>
          <p:spPr>
            <a:xfrm>
              <a:off x="7026928" y="4378123"/>
              <a:ext cx="156716" cy="156716"/>
            </a:xfrm>
            <a:prstGeom prst="rect">
              <a:avLst/>
            </a:prstGeom>
          </p:spPr>
        </p:pic>
        <p:pic>
          <p:nvPicPr>
            <p:cNvPr id="69" name="object 28">
              <a:extLst>
                <a:ext uri="{FF2B5EF4-FFF2-40B4-BE49-F238E27FC236}">
                  <a16:creationId xmlns:a16="http://schemas.microsoft.com/office/drawing/2014/main" id="{587344F0-BDB8-4357-547A-5723C818BB46}"/>
                </a:ext>
              </a:extLst>
            </p:cNvPr>
            <p:cNvPicPr/>
            <p:nvPr/>
          </p:nvPicPr>
          <p:blipFill>
            <a:blip r:embed="rId2" cstate="print"/>
            <a:stretch>
              <a:fillRect/>
            </a:stretch>
          </p:blipFill>
          <p:spPr>
            <a:xfrm>
              <a:off x="8885858" y="4513607"/>
              <a:ext cx="156716" cy="156716"/>
            </a:xfrm>
            <a:prstGeom prst="rect">
              <a:avLst/>
            </a:prstGeom>
          </p:spPr>
        </p:pic>
        <p:sp>
          <p:nvSpPr>
            <p:cNvPr id="70" name="object 29">
              <a:extLst>
                <a:ext uri="{FF2B5EF4-FFF2-40B4-BE49-F238E27FC236}">
                  <a16:creationId xmlns:a16="http://schemas.microsoft.com/office/drawing/2014/main" id="{F264FF2E-2991-F835-5C0F-FAAADA19BB98}"/>
                </a:ext>
              </a:extLst>
            </p:cNvPr>
            <p:cNvSpPr/>
            <p:nvPr/>
          </p:nvSpPr>
          <p:spPr>
            <a:xfrm>
              <a:off x="7094080" y="3809885"/>
              <a:ext cx="1870710" cy="604520"/>
            </a:xfrm>
            <a:custGeom>
              <a:avLst/>
              <a:gdLst/>
              <a:ahLst/>
              <a:cxnLst/>
              <a:rect l="l" t="t" r="r" b="b"/>
              <a:pathLst>
                <a:path w="1870709" h="604520">
                  <a:moveTo>
                    <a:pt x="1798472" y="406666"/>
                  </a:moveTo>
                  <a:lnTo>
                    <a:pt x="1797773" y="400354"/>
                  </a:lnTo>
                  <a:lnTo>
                    <a:pt x="346684" y="562952"/>
                  </a:lnTo>
                  <a:lnTo>
                    <a:pt x="342798" y="528243"/>
                  </a:lnTo>
                  <a:lnTo>
                    <a:pt x="271310" y="574598"/>
                  </a:lnTo>
                  <a:lnTo>
                    <a:pt x="351282" y="603973"/>
                  </a:lnTo>
                  <a:lnTo>
                    <a:pt x="347548" y="570674"/>
                  </a:lnTo>
                  <a:lnTo>
                    <a:pt x="347395" y="569264"/>
                  </a:lnTo>
                  <a:lnTo>
                    <a:pt x="1798472" y="406666"/>
                  </a:lnTo>
                  <a:close/>
                </a:path>
                <a:path w="1870709" h="604520">
                  <a:moveTo>
                    <a:pt x="1870125" y="331508"/>
                  </a:moveTo>
                  <a:lnTo>
                    <a:pt x="1859521" y="323646"/>
                  </a:lnTo>
                  <a:lnTo>
                    <a:pt x="1801672" y="280797"/>
                  </a:lnTo>
                  <a:lnTo>
                    <a:pt x="1795627" y="315201"/>
                  </a:lnTo>
                  <a:lnTo>
                    <a:pt x="1104" y="0"/>
                  </a:lnTo>
                  <a:lnTo>
                    <a:pt x="0" y="6261"/>
                  </a:lnTo>
                  <a:lnTo>
                    <a:pt x="1794535" y="321449"/>
                  </a:lnTo>
                  <a:lnTo>
                    <a:pt x="1788490" y="355854"/>
                  </a:lnTo>
                  <a:lnTo>
                    <a:pt x="1870125" y="331508"/>
                  </a:lnTo>
                  <a:close/>
                </a:path>
              </a:pathLst>
            </a:custGeom>
            <a:solidFill>
              <a:srgbClr val="70AD47"/>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72" name="object 31">
            <a:extLst>
              <a:ext uri="{FF2B5EF4-FFF2-40B4-BE49-F238E27FC236}">
                <a16:creationId xmlns:a16="http://schemas.microsoft.com/office/drawing/2014/main" id="{2EB00A00-08A9-CD2E-617D-B0C79057D4BE}"/>
              </a:ext>
            </a:extLst>
          </p:cNvPr>
          <p:cNvSpPr txBox="1"/>
          <p:nvPr/>
        </p:nvSpPr>
        <p:spPr>
          <a:xfrm>
            <a:off x="5911874" y="1798624"/>
            <a:ext cx="375735"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Cambria Math"/>
                <a:cs typeface="Cambria Math"/>
              </a:rPr>
              <a:t> </a:t>
            </a:r>
          </a:p>
        </p:txBody>
      </p:sp>
      <p:sp>
        <p:nvSpPr>
          <p:cNvPr id="73" name="object 32">
            <a:extLst>
              <a:ext uri="{FF2B5EF4-FFF2-40B4-BE49-F238E27FC236}">
                <a16:creationId xmlns:a16="http://schemas.microsoft.com/office/drawing/2014/main" id="{58F2D00D-B1C9-44CA-8337-6CA31B318357}"/>
              </a:ext>
            </a:extLst>
          </p:cNvPr>
          <p:cNvSpPr txBox="1"/>
          <p:nvPr/>
        </p:nvSpPr>
        <p:spPr>
          <a:xfrm>
            <a:off x="9738157" y="5616673"/>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sp>
        <p:nvSpPr>
          <p:cNvPr id="74" name="object 33">
            <a:extLst>
              <a:ext uri="{FF2B5EF4-FFF2-40B4-BE49-F238E27FC236}">
                <a16:creationId xmlns:a16="http://schemas.microsoft.com/office/drawing/2014/main" id="{49A362D4-1733-2E95-8544-9B8F4F60243A}"/>
              </a:ext>
            </a:extLst>
          </p:cNvPr>
          <p:cNvSpPr txBox="1"/>
          <p:nvPr/>
        </p:nvSpPr>
        <p:spPr>
          <a:xfrm>
            <a:off x="7115607" y="2679065"/>
            <a:ext cx="154229" cy="299573"/>
          </a:xfrm>
          <a:prstGeom prst="rect">
            <a:avLst/>
          </a:prstGeom>
        </p:spPr>
        <p:txBody>
          <a:bodyPr vert="horz" wrap="square" lIns="0" tIns="12693" rIns="0" bIns="0" rtlCol="0">
            <a:spAutoFit/>
          </a:bodyPr>
          <a:lstStyle/>
          <a:p>
            <a:pPr marL="12695" defTabSz="914035" fontAlgn="auto">
              <a:spcBef>
                <a:spcPts val="100"/>
              </a:spcBef>
              <a:spcAft>
                <a:spcPts val="0"/>
              </a:spcAft>
            </a:pPr>
            <a:endParaRPr lang="es-EC" sz="1800" kern="0" noProof="0" dirty="0">
              <a:solidFill>
                <a:sysClr val="windowText" lastClr="000000"/>
              </a:solidFill>
              <a:latin typeface="Cambria Math"/>
              <a:cs typeface="Cambria Math"/>
            </a:endParaRPr>
          </a:p>
        </p:txBody>
      </p:sp>
      <p:grpSp>
        <p:nvGrpSpPr>
          <p:cNvPr id="75" name="object 34">
            <a:extLst>
              <a:ext uri="{FF2B5EF4-FFF2-40B4-BE49-F238E27FC236}">
                <a16:creationId xmlns:a16="http://schemas.microsoft.com/office/drawing/2014/main" id="{7FF5841A-74D7-25FE-DCA1-41CE6989EDB6}"/>
              </a:ext>
            </a:extLst>
          </p:cNvPr>
          <p:cNvGrpSpPr/>
          <p:nvPr/>
        </p:nvGrpSpPr>
        <p:grpSpPr>
          <a:xfrm>
            <a:off x="6845573" y="3014848"/>
            <a:ext cx="1901524" cy="881581"/>
            <a:chOff x="6846737" y="3721769"/>
            <a:chExt cx="1902460" cy="882015"/>
          </a:xfrm>
        </p:grpSpPr>
        <p:pic>
          <p:nvPicPr>
            <p:cNvPr id="76" name="object 35">
              <a:extLst>
                <a:ext uri="{FF2B5EF4-FFF2-40B4-BE49-F238E27FC236}">
                  <a16:creationId xmlns:a16="http://schemas.microsoft.com/office/drawing/2014/main" id="{5B581621-B5F9-0304-B59A-1661EB4B314F}"/>
                </a:ext>
              </a:extLst>
            </p:cNvPr>
            <p:cNvPicPr/>
            <p:nvPr/>
          </p:nvPicPr>
          <p:blipFill>
            <a:blip r:embed="rId2" cstate="print"/>
            <a:stretch>
              <a:fillRect/>
            </a:stretch>
          </p:blipFill>
          <p:spPr>
            <a:xfrm>
              <a:off x="6846737" y="3721769"/>
              <a:ext cx="156716" cy="156716"/>
            </a:xfrm>
            <a:prstGeom prst="rect">
              <a:avLst/>
            </a:prstGeom>
          </p:spPr>
        </p:pic>
        <p:sp>
          <p:nvSpPr>
            <p:cNvPr id="77" name="object 36">
              <a:extLst>
                <a:ext uri="{FF2B5EF4-FFF2-40B4-BE49-F238E27FC236}">
                  <a16:creationId xmlns:a16="http://schemas.microsoft.com/office/drawing/2014/main" id="{40F29EA4-31B2-0DC1-3249-DCD9B71F3D52}"/>
                </a:ext>
              </a:extLst>
            </p:cNvPr>
            <p:cNvSpPr/>
            <p:nvPr/>
          </p:nvSpPr>
          <p:spPr>
            <a:xfrm>
              <a:off x="7365191" y="4476554"/>
              <a:ext cx="1384300" cy="127635"/>
            </a:xfrm>
            <a:custGeom>
              <a:avLst/>
              <a:gdLst/>
              <a:ahLst/>
              <a:cxnLst/>
              <a:rect l="l" t="t" r="r" b="b"/>
              <a:pathLst>
                <a:path w="1384300" h="127635">
                  <a:moveTo>
                    <a:pt x="1307475" y="92248"/>
                  </a:moveTo>
                  <a:lnTo>
                    <a:pt x="1305185" y="127097"/>
                  </a:lnTo>
                  <a:lnTo>
                    <a:pt x="1383719" y="94076"/>
                  </a:lnTo>
                  <a:lnTo>
                    <a:pt x="1382017" y="93080"/>
                  </a:lnTo>
                  <a:lnTo>
                    <a:pt x="1320149" y="93080"/>
                  </a:lnTo>
                  <a:lnTo>
                    <a:pt x="1307475" y="92248"/>
                  </a:lnTo>
                  <a:close/>
                </a:path>
                <a:path w="1384300" h="127635">
                  <a:moveTo>
                    <a:pt x="1307891" y="85912"/>
                  </a:moveTo>
                  <a:lnTo>
                    <a:pt x="1307475" y="92248"/>
                  </a:lnTo>
                  <a:lnTo>
                    <a:pt x="1320149" y="93080"/>
                  </a:lnTo>
                  <a:lnTo>
                    <a:pt x="1320565" y="86744"/>
                  </a:lnTo>
                  <a:lnTo>
                    <a:pt x="1307891" y="85912"/>
                  </a:lnTo>
                  <a:close/>
                </a:path>
                <a:path w="1384300" h="127635">
                  <a:moveTo>
                    <a:pt x="1310181" y="51062"/>
                  </a:moveTo>
                  <a:lnTo>
                    <a:pt x="1307891" y="85912"/>
                  </a:lnTo>
                  <a:lnTo>
                    <a:pt x="1320565" y="86744"/>
                  </a:lnTo>
                  <a:lnTo>
                    <a:pt x="1320204" y="92248"/>
                  </a:lnTo>
                  <a:lnTo>
                    <a:pt x="1320149" y="93080"/>
                  </a:lnTo>
                  <a:lnTo>
                    <a:pt x="1382017" y="93080"/>
                  </a:lnTo>
                  <a:lnTo>
                    <a:pt x="1310181" y="51062"/>
                  </a:lnTo>
                  <a:close/>
                </a:path>
                <a:path w="1384300" h="127635">
                  <a:moveTo>
                    <a:pt x="416" y="0"/>
                  </a:moveTo>
                  <a:lnTo>
                    <a:pt x="0" y="6336"/>
                  </a:lnTo>
                  <a:lnTo>
                    <a:pt x="1307475" y="92248"/>
                  </a:lnTo>
                  <a:lnTo>
                    <a:pt x="1307836" y="86744"/>
                  </a:lnTo>
                  <a:lnTo>
                    <a:pt x="1307891" y="85912"/>
                  </a:lnTo>
                  <a:lnTo>
                    <a:pt x="416" y="0"/>
                  </a:lnTo>
                  <a:close/>
                </a:path>
              </a:pathLst>
            </a:custGeom>
            <a:solidFill>
              <a:srgbClr val="70AD47"/>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78" name="object 37">
            <a:extLst>
              <a:ext uri="{FF2B5EF4-FFF2-40B4-BE49-F238E27FC236}">
                <a16:creationId xmlns:a16="http://schemas.microsoft.com/office/drawing/2014/main" id="{ACFD6A22-AFBE-08A8-9E58-E1EB32775A29}"/>
              </a:ext>
            </a:extLst>
          </p:cNvPr>
          <p:cNvSpPr txBox="1"/>
          <p:nvPr/>
        </p:nvSpPr>
        <p:spPr>
          <a:xfrm>
            <a:off x="2992691" y="4815678"/>
            <a:ext cx="931086" cy="26910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40" noProof="0" dirty="0">
                <a:solidFill>
                  <a:sysClr val="windowText" lastClr="000000"/>
                </a:solidFill>
                <a:latin typeface="Arial"/>
                <a:cs typeface="Arial"/>
              </a:rPr>
              <a:t>Parámetro</a:t>
            </a:r>
            <a:endParaRPr lang="es-EC" sz="1600" kern="0" noProof="0" dirty="0">
              <a:solidFill>
                <a:sysClr val="windowText" lastClr="000000"/>
              </a:solidFill>
              <a:latin typeface="Arial"/>
              <a:cs typeface="Arial"/>
            </a:endParaRPr>
          </a:p>
        </p:txBody>
      </p:sp>
      <p:sp>
        <p:nvSpPr>
          <p:cNvPr id="79" name="object 38">
            <a:extLst>
              <a:ext uri="{FF2B5EF4-FFF2-40B4-BE49-F238E27FC236}">
                <a16:creationId xmlns:a16="http://schemas.microsoft.com/office/drawing/2014/main" id="{11C2E0F8-39E2-A571-34BF-5202470ED1EA}"/>
              </a:ext>
            </a:extLst>
          </p:cNvPr>
          <p:cNvSpPr txBox="1"/>
          <p:nvPr/>
        </p:nvSpPr>
        <p:spPr>
          <a:xfrm>
            <a:off x="7605453" y="4815678"/>
            <a:ext cx="931086" cy="269108"/>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600" kern="0" spc="-40" noProof="0" dirty="0">
                <a:solidFill>
                  <a:sysClr val="windowText" lastClr="000000"/>
                </a:solidFill>
                <a:latin typeface="Arial"/>
                <a:cs typeface="Arial"/>
              </a:rPr>
              <a:t>Parámetro</a:t>
            </a:r>
            <a:endParaRPr lang="es-EC" sz="1600" kern="0" noProof="0" dirty="0">
              <a:solidFill>
                <a:sysClr val="windowText" lastClr="000000"/>
              </a:solidFill>
              <a:latin typeface="Arial"/>
              <a:cs typeface="Arial"/>
            </a:endParaRPr>
          </a:p>
        </p:txBody>
      </p:sp>
      <p:sp>
        <p:nvSpPr>
          <p:cNvPr id="80" name="object 39">
            <a:extLst>
              <a:ext uri="{FF2B5EF4-FFF2-40B4-BE49-F238E27FC236}">
                <a16:creationId xmlns:a16="http://schemas.microsoft.com/office/drawing/2014/main" id="{442EF93D-E662-DEBA-D624-F5F94FD0FD97}"/>
              </a:ext>
            </a:extLst>
          </p:cNvPr>
          <p:cNvSpPr txBox="1"/>
          <p:nvPr/>
        </p:nvSpPr>
        <p:spPr>
          <a:xfrm>
            <a:off x="1423041" y="2449286"/>
            <a:ext cx="246221" cy="1217876"/>
          </a:xfrm>
          <a:prstGeom prst="rect">
            <a:avLst/>
          </a:prstGeom>
        </p:spPr>
        <p:txBody>
          <a:bodyPr vert="vert270" wrap="square" lIns="0" tIns="5712" rIns="0" bIns="0" rtlCol="0">
            <a:spAutoFit/>
          </a:bodyPr>
          <a:lstStyle/>
          <a:p>
            <a:pPr marL="12695" defTabSz="914035" fontAlgn="auto">
              <a:spcBef>
                <a:spcPts val="45"/>
              </a:spcBef>
              <a:spcAft>
                <a:spcPts val="0"/>
              </a:spcAft>
            </a:pPr>
            <a:r>
              <a:rPr lang="es-EC" sz="1600" kern="0" spc="-20" noProof="0" dirty="0">
                <a:solidFill>
                  <a:sysClr val="windowText" lastClr="000000"/>
                </a:solidFill>
                <a:latin typeface="Arial"/>
                <a:cs typeface="Arial"/>
              </a:rPr>
              <a:t>Pérdida</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208499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7CEEDF6-8C90-C05B-59D2-199F6EEA2A83}"/>
              </a:ext>
            </a:extLst>
          </p:cNvPr>
          <p:cNvSpPr>
            <a:spLocks noGrp="1"/>
          </p:cNvSpPr>
          <p:nvPr>
            <p:ph type="title"/>
          </p:nvPr>
        </p:nvSpPr>
        <p:spPr/>
        <p:txBody>
          <a:bodyPr/>
          <a:lstStyle/>
          <a:p>
            <a:r>
              <a:rPr lang="es-EC" dirty="0"/>
              <a:t>Algoritmo de descenso de gradiente</a:t>
            </a:r>
          </a:p>
        </p:txBody>
      </p:sp>
      <p:sp>
        <p:nvSpPr>
          <p:cNvPr id="4" name="object 3">
            <a:extLst>
              <a:ext uri="{FF2B5EF4-FFF2-40B4-BE49-F238E27FC236}">
                <a16:creationId xmlns:a16="http://schemas.microsoft.com/office/drawing/2014/main" id="{FC169406-F7A5-C166-4FAC-F1AF8A0D0868}"/>
              </a:ext>
            </a:extLst>
          </p:cNvPr>
          <p:cNvSpPr txBox="1"/>
          <p:nvPr/>
        </p:nvSpPr>
        <p:spPr>
          <a:xfrm>
            <a:off x="4056544" y="5552698"/>
            <a:ext cx="4271027" cy="19748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200" kern="0" spc="-10" noProof="0" dirty="0">
                <a:solidFill>
                  <a:sysClr val="windowText" lastClr="000000"/>
                </a:solidFill>
                <a:latin typeface="Open Sans" pitchFamily="2" charset="0"/>
                <a:ea typeface="Open Sans" pitchFamily="2" charset="0"/>
                <a:cs typeface="Open Sans" pitchFamily="2" charset="0"/>
                <a:hlinkClick r:id="rId2"/>
              </a:rPr>
              <a:t>https://mauriciocodesso.com/img/convolution/costln.gif</a:t>
            </a:r>
            <a:endParaRPr lang="es-EC" sz="1200" kern="0" noProof="0" dirty="0">
              <a:solidFill>
                <a:sysClr val="windowText" lastClr="000000"/>
              </a:solidFill>
              <a:latin typeface="Open Sans" pitchFamily="2" charset="0"/>
              <a:ea typeface="Open Sans" pitchFamily="2" charset="0"/>
              <a:cs typeface="Open Sans" pitchFamily="2" charset="0"/>
            </a:endParaRPr>
          </a:p>
        </p:txBody>
      </p:sp>
      <p:pic>
        <p:nvPicPr>
          <p:cNvPr id="5" name="object 4">
            <a:extLst>
              <a:ext uri="{FF2B5EF4-FFF2-40B4-BE49-F238E27FC236}">
                <a16:creationId xmlns:a16="http://schemas.microsoft.com/office/drawing/2014/main" id="{DFB4AF48-A348-B2DD-3946-CDE810E4027E}"/>
              </a:ext>
            </a:extLst>
          </p:cNvPr>
          <p:cNvPicPr/>
          <p:nvPr/>
        </p:nvPicPr>
        <p:blipFill>
          <a:blip r:embed="rId3" cstate="print"/>
          <a:stretch>
            <a:fillRect/>
          </a:stretch>
        </p:blipFill>
        <p:spPr>
          <a:xfrm>
            <a:off x="2382060" y="2010144"/>
            <a:ext cx="7228621" cy="3221449"/>
          </a:xfrm>
          <a:prstGeom prst="rect">
            <a:avLst/>
          </a:prstGeom>
        </p:spPr>
      </p:pic>
    </p:spTree>
    <p:extLst>
      <p:ext uri="{BB962C8B-B14F-4D97-AF65-F5344CB8AC3E}">
        <p14:creationId xmlns:p14="http://schemas.microsoft.com/office/powerpoint/2010/main" val="35506347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A3DF0-CFA0-0614-A956-84370BEB20C9}"/>
              </a:ext>
            </a:extLst>
          </p:cNvPr>
          <p:cNvSpPr>
            <a:spLocks noGrp="1"/>
          </p:cNvSpPr>
          <p:nvPr>
            <p:ph type="title"/>
          </p:nvPr>
        </p:nvSpPr>
        <p:spPr/>
        <p:txBody>
          <a:bodyPr/>
          <a:lstStyle/>
          <a:p>
            <a:r>
              <a:rPr lang="es-ES" dirty="0"/>
              <a:t>Modelo de regresión de múltiples variables y redes neuronales</a:t>
            </a:r>
            <a:endParaRPr lang="es-EC" dirty="0"/>
          </a:p>
        </p:txBody>
      </p:sp>
      <p:pic>
        <p:nvPicPr>
          <p:cNvPr id="4" name="object 4"/>
          <p:cNvPicPr/>
          <p:nvPr/>
        </p:nvPicPr>
        <p:blipFill>
          <a:blip r:embed="rId2" cstate="print"/>
          <a:stretch>
            <a:fillRect/>
          </a:stretch>
        </p:blipFill>
        <p:spPr>
          <a:xfrm>
            <a:off x="1960640" y="1129023"/>
            <a:ext cx="2240778" cy="2374158"/>
          </a:xfrm>
          <a:prstGeom prst="rect">
            <a:avLst/>
          </a:prstGeom>
        </p:spPr>
      </p:pic>
      <p:sp>
        <p:nvSpPr>
          <p:cNvPr id="6" name="object 6"/>
          <p:cNvSpPr txBox="1"/>
          <p:nvPr/>
        </p:nvSpPr>
        <p:spPr>
          <a:xfrm>
            <a:off x="1494479" y="4936091"/>
            <a:ext cx="3478724" cy="1243923"/>
          </a:xfrm>
          <a:prstGeom prst="rect">
            <a:avLst/>
          </a:prstGeom>
        </p:spPr>
        <p:txBody>
          <a:bodyPr vert="horz" wrap="square" lIns="0" tIns="12693" rIns="0" bIns="0" rtlCol="0">
            <a:spAutoFit/>
          </a:bodyPr>
          <a:lstStyle/>
          <a:p>
            <a:pPr marL="853734" marR="654424" defTabSz="914035" fontAlgn="auto">
              <a:spcBef>
                <a:spcPts val="1885"/>
              </a:spcBef>
              <a:spcAft>
                <a:spcPts val="0"/>
              </a:spcAft>
            </a:pPr>
            <a:r>
              <a:rPr lang="es-EC" sz="2000" kern="0" spc="-30" noProof="0" dirty="0">
                <a:solidFill>
                  <a:sysClr val="windowText" lastClr="000000"/>
                </a:solidFill>
                <a:latin typeface="Open Sans" pitchFamily="2" charset="0"/>
                <a:ea typeface="Open Sans" pitchFamily="2" charset="0"/>
                <a:cs typeface="Open Sans" pitchFamily="2" charset="0"/>
              </a:rPr>
              <a:t>Modelo de regresión de múltiples variables</a:t>
            </a:r>
            <a:endParaRPr lang="es-EC" sz="2000" kern="0" noProof="0" dirty="0">
              <a:solidFill>
                <a:sysClr val="windowText" lastClr="000000"/>
              </a:solidFill>
              <a:latin typeface="Open Sans" pitchFamily="2" charset="0"/>
              <a:ea typeface="Open Sans" pitchFamily="2" charset="0"/>
              <a:cs typeface="Open Sans" pitchFamily="2" charset="0"/>
            </a:endParaRPr>
          </a:p>
        </p:txBody>
      </p:sp>
      <p:sp>
        <p:nvSpPr>
          <p:cNvPr id="9" name="object 9"/>
          <p:cNvSpPr txBox="1"/>
          <p:nvPr/>
        </p:nvSpPr>
        <p:spPr>
          <a:xfrm>
            <a:off x="8367832" y="5090038"/>
            <a:ext cx="1633051" cy="936027"/>
          </a:xfrm>
          <a:prstGeom prst="rect">
            <a:avLst/>
          </a:prstGeom>
        </p:spPr>
        <p:txBody>
          <a:bodyPr vert="horz" wrap="square" lIns="0" tIns="12693" rIns="0" bIns="0" rtlCol="0">
            <a:spAutoFit/>
          </a:bodyPr>
          <a:lstStyle/>
          <a:p>
            <a:pPr marL="12695" marR="5077" defTabSz="914035" fontAlgn="auto">
              <a:spcBef>
                <a:spcPts val="100"/>
              </a:spcBef>
              <a:spcAft>
                <a:spcPts val="0"/>
              </a:spcAft>
            </a:pPr>
            <a:r>
              <a:rPr lang="es-EC" sz="2000" kern="0" spc="-45" noProof="0" dirty="0">
                <a:solidFill>
                  <a:sysClr val="windowText" lastClr="000000"/>
                </a:solidFill>
                <a:latin typeface="Open Sans" pitchFamily="2" charset="0"/>
                <a:ea typeface="Open Sans" pitchFamily="2" charset="0"/>
                <a:cs typeface="Open Sans" pitchFamily="2" charset="0"/>
              </a:rPr>
              <a:t>Redes neuronales artificiales</a:t>
            </a:r>
            <a:endParaRPr lang="es-EC" sz="2000" kern="0" noProof="0" dirty="0">
              <a:solidFill>
                <a:sysClr val="windowText" lastClr="000000"/>
              </a:solidFill>
              <a:latin typeface="Open Sans" pitchFamily="2" charset="0"/>
              <a:ea typeface="Open Sans" pitchFamily="2" charset="0"/>
              <a:cs typeface="Open Sans" pitchFamily="2" charset="0"/>
            </a:endParaRPr>
          </a:p>
        </p:txBody>
      </p:sp>
      <p:pic>
        <p:nvPicPr>
          <p:cNvPr id="3" name="Picture 2" descr="Deep Learning vs Machine Learning: The Ultimate Battle.">
            <a:extLst>
              <a:ext uri="{FF2B5EF4-FFF2-40B4-BE49-F238E27FC236}">
                <a16:creationId xmlns:a16="http://schemas.microsoft.com/office/drawing/2014/main" id="{864F5461-BEDE-46CD-2A41-ED6ED8F8ED2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578" t="61589" r="31231" b="4326"/>
          <a:stretch>
            <a:fillRect/>
          </a:stretch>
        </p:blipFill>
        <p:spPr bwMode="auto">
          <a:xfrm>
            <a:off x="6805914" y="911134"/>
            <a:ext cx="4087800" cy="2809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2FF8302-F351-83FA-0AC7-B09AAF0F29A0}"/>
              </a:ext>
            </a:extLst>
          </p:cNvPr>
          <p:cNvPicPr>
            <a:picLocks noChangeAspect="1"/>
          </p:cNvPicPr>
          <p:nvPr/>
        </p:nvPicPr>
        <p:blipFill>
          <a:blip r:embed="rId4"/>
          <a:stretch>
            <a:fillRect/>
          </a:stretch>
        </p:blipFill>
        <p:spPr>
          <a:xfrm>
            <a:off x="1429596" y="3911039"/>
            <a:ext cx="3543607" cy="632515"/>
          </a:xfrm>
          <a:prstGeom prst="rect">
            <a:avLst/>
          </a:prstGeom>
        </p:spPr>
      </p:pic>
    </p:spTree>
    <p:extLst>
      <p:ext uri="{BB962C8B-B14F-4D97-AF65-F5344CB8AC3E}">
        <p14:creationId xmlns:p14="http://schemas.microsoft.com/office/powerpoint/2010/main" val="2447322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ject 3"/>
          <p:cNvPicPr/>
          <p:nvPr/>
        </p:nvPicPr>
        <p:blipFill>
          <a:blip r:embed="rId2" cstate="print"/>
          <a:stretch>
            <a:fillRect/>
          </a:stretch>
        </p:blipFill>
        <p:spPr>
          <a:xfrm>
            <a:off x="791578" y="2073150"/>
            <a:ext cx="3617204" cy="3332122"/>
          </a:xfrm>
          <a:prstGeom prst="rect">
            <a:avLst/>
          </a:prstGeom>
        </p:spPr>
      </p:pic>
      <p:sp>
        <p:nvSpPr>
          <p:cNvPr id="6" name="object 6"/>
          <p:cNvSpPr txBox="1"/>
          <p:nvPr/>
        </p:nvSpPr>
        <p:spPr>
          <a:xfrm>
            <a:off x="5851545" y="1571924"/>
            <a:ext cx="5542728" cy="3081029"/>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750" kern="0" noProof="0" dirty="0">
                <a:solidFill>
                  <a:sysClr val="windowText" lastClr="000000"/>
                </a:solidFill>
                <a:latin typeface="Open Sans" pitchFamily="2" charset="0"/>
                <a:ea typeface="Open Sans" pitchFamily="2" charset="0"/>
                <a:cs typeface="Open Sans" pitchFamily="2" charset="0"/>
              </a:rPr>
              <a:t>La navaja  de </a:t>
            </a:r>
            <a:r>
              <a:rPr lang="es-EC" sz="1800" kern="0" spc="-75" noProof="0" dirty="0" err="1">
                <a:solidFill>
                  <a:sysClr val="windowText" lastClr="000000"/>
                </a:solidFill>
                <a:latin typeface="Open Sans" pitchFamily="2" charset="0"/>
                <a:ea typeface="Open Sans" pitchFamily="2" charset="0"/>
                <a:cs typeface="Open Sans" pitchFamily="2" charset="0"/>
              </a:rPr>
              <a:t>Occam</a:t>
            </a:r>
            <a:r>
              <a:rPr lang="es-EC" sz="1800" kern="0" spc="-75" noProof="0" dirty="0">
                <a:solidFill>
                  <a:sysClr val="windowText" lastClr="000000"/>
                </a:solidFill>
                <a:latin typeface="Open Sans" pitchFamily="2" charset="0"/>
                <a:ea typeface="Open Sans" pitchFamily="2" charset="0"/>
                <a:cs typeface="Open Sans" pitchFamily="2" charset="0"/>
              </a:rPr>
              <a:t> se refiere al principio en el que, dado dos modelos con el mismo error de generalización, se </a:t>
            </a:r>
            <a:r>
              <a:rPr lang="es-EC" sz="1800" b="1" kern="0" spc="-75" noProof="0" dirty="0">
                <a:solidFill>
                  <a:schemeClr val="accent6"/>
                </a:solidFill>
                <a:latin typeface="Open Sans" pitchFamily="2" charset="0"/>
                <a:ea typeface="Open Sans" pitchFamily="2" charset="0"/>
                <a:cs typeface="Open Sans" pitchFamily="2" charset="0"/>
              </a:rPr>
              <a:t>debería preferir el más simple</a:t>
            </a:r>
            <a:r>
              <a:rPr lang="es-EC" sz="1800" kern="0" spc="-75" noProof="0" dirty="0">
                <a:solidFill>
                  <a:sysClr val="windowText" lastClr="000000"/>
                </a:solidFill>
                <a:latin typeface="Open Sans" pitchFamily="2" charset="0"/>
                <a:ea typeface="Open Sans" pitchFamily="2" charset="0"/>
                <a:cs typeface="Open Sans" pitchFamily="2" charset="0"/>
              </a:rPr>
              <a:t>.</a:t>
            </a:r>
            <a:endParaRPr lang="es-EC" sz="18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65"/>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12695" marR="57127" defTabSz="914035" fontAlgn="auto">
              <a:spcBef>
                <a:spcPts val="5"/>
              </a:spcBef>
              <a:spcAft>
                <a:spcPts val="0"/>
              </a:spcAft>
            </a:pPr>
            <a:r>
              <a:rPr lang="es-EC" sz="1750" kern="0" noProof="0" dirty="0">
                <a:solidFill>
                  <a:sysClr val="windowText" lastClr="000000"/>
                </a:solidFill>
                <a:latin typeface="Open Sans" pitchFamily="2" charset="0"/>
                <a:ea typeface="Open Sans" pitchFamily="2" charset="0"/>
                <a:cs typeface="Open Sans" pitchFamily="2" charset="0"/>
              </a:rPr>
              <a:t>La </a:t>
            </a:r>
            <a:r>
              <a:rPr lang="es-EC" sz="1750" b="1" kern="0" noProof="0" dirty="0">
                <a:solidFill>
                  <a:schemeClr val="accent6"/>
                </a:solidFill>
                <a:latin typeface="Open Sans" pitchFamily="2" charset="0"/>
                <a:ea typeface="Open Sans" pitchFamily="2" charset="0"/>
                <a:cs typeface="Open Sans" pitchFamily="2" charset="0"/>
              </a:rPr>
              <a:t>Maldición de la Dimensionalidad </a:t>
            </a:r>
            <a:r>
              <a:rPr lang="es-EC" sz="1800" kern="0" spc="-75" noProof="0" dirty="0">
                <a:solidFill>
                  <a:sysClr val="windowText" lastClr="000000"/>
                </a:solidFill>
                <a:latin typeface="Open Sans" pitchFamily="2" charset="0"/>
                <a:ea typeface="Open Sans" pitchFamily="2" charset="0"/>
                <a:cs typeface="Open Sans" pitchFamily="2" charset="0"/>
              </a:rPr>
              <a:t>se refiere a problemas de análisis de características de alta dimensión (p) con un número bajo de muestras (n).</a:t>
            </a:r>
            <a:endParaRPr lang="es-EC" sz="18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285"/>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12695" marR="69822" defTabSz="914035" fontAlgn="auto">
              <a:lnSpc>
                <a:spcPts val="2090"/>
              </a:lnSpc>
              <a:spcBef>
                <a:spcPts val="5"/>
              </a:spcBef>
              <a:spcAft>
                <a:spcPts val="0"/>
              </a:spcAft>
            </a:pPr>
            <a:r>
              <a:rPr lang="es-EC" sz="1800" kern="0" spc="-20" noProof="0" dirty="0">
                <a:solidFill>
                  <a:sysClr val="windowText" lastClr="000000"/>
                </a:solidFill>
                <a:latin typeface="Open Sans" pitchFamily="2" charset="0"/>
                <a:ea typeface="Open Sans" pitchFamily="2" charset="0"/>
                <a:cs typeface="Open Sans" pitchFamily="2" charset="0"/>
              </a:rPr>
              <a:t>En realidad, no hay “comida gratis”, por lo que siempre habrá un equilibrio entre precisión y complejidad.</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1" name="Title 10">
            <a:extLst>
              <a:ext uri="{FF2B5EF4-FFF2-40B4-BE49-F238E27FC236}">
                <a16:creationId xmlns:a16="http://schemas.microsoft.com/office/drawing/2014/main" id="{F73012DA-1E10-C537-D902-70E0E2A5622B}"/>
              </a:ext>
            </a:extLst>
          </p:cNvPr>
          <p:cNvSpPr>
            <a:spLocks noGrp="1"/>
          </p:cNvSpPr>
          <p:nvPr>
            <p:ph type="title"/>
          </p:nvPr>
        </p:nvSpPr>
        <p:spPr/>
        <p:txBody>
          <a:bodyPr/>
          <a:lstStyle/>
          <a:p>
            <a:r>
              <a:rPr lang="es-ES" dirty="0"/>
              <a:t>Selección de características ¿Una maldición o una bendición?</a:t>
            </a:r>
            <a:endParaRPr lang="es-EC"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56A1-3BD6-F7CA-E254-99A28004C34C}"/>
              </a:ext>
            </a:extLst>
          </p:cNvPr>
          <p:cNvSpPr>
            <a:spLocks noGrp="1"/>
          </p:cNvSpPr>
          <p:nvPr>
            <p:ph type="title"/>
          </p:nvPr>
        </p:nvSpPr>
        <p:spPr/>
        <p:txBody>
          <a:bodyPr/>
          <a:lstStyle/>
          <a:p>
            <a:r>
              <a:rPr lang="es-EC" dirty="0"/>
              <a:t>Selección de características</a:t>
            </a:r>
          </a:p>
        </p:txBody>
      </p:sp>
      <p:sp>
        <p:nvSpPr>
          <p:cNvPr id="4" name="object 4"/>
          <p:cNvSpPr/>
          <p:nvPr/>
        </p:nvSpPr>
        <p:spPr>
          <a:xfrm>
            <a:off x="6377993" y="4363555"/>
            <a:ext cx="510289" cy="510289"/>
          </a:xfrm>
          <a:custGeom>
            <a:avLst/>
            <a:gdLst/>
            <a:ahLst/>
            <a:cxnLst/>
            <a:rect l="l" t="t" r="r" b="b"/>
            <a:pathLst>
              <a:path w="510540" h="510539">
                <a:moveTo>
                  <a:pt x="255107" y="0"/>
                </a:moveTo>
                <a:lnTo>
                  <a:pt x="209251" y="4110"/>
                </a:lnTo>
                <a:lnTo>
                  <a:pt x="166091" y="15960"/>
                </a:lnTo>
                <a:lnTo>
                  <a:pt x="126349" y="34829"/>
                </a:lnTo>
                <a:lnTo>
                  <a:pt x="90744" y="59997"/>
                </a:lnTo>
                <a:lnTo>
                  <a:pt x="59997" y="90744"/>
                </a:lnTo>
                <a:lnTo>
                  <a:pt x="34829" y="126349"/>
                </a:lnTo>
                <a:lnTo>
                  <a:pt x="15960" y="166091"/>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5" name="object 5"/>
          <p:cNvSpPr/>
          <p:nvPr/>
        </p:nvSpPr>
        <p:spPr>
          <a:xfrm>
            <a:off x="6377993"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6" name="object 6"/>
          <p:cNvSpPr/>
          <p:nvPr/>
        </p:nvSpPr>
        <p:spPr>
          <a:xfrm>
            <a:off x="7137066" y="4363555"/>
            <a:ext cx="510289" cy="510289"/>
          </a:xfrm>
          <a:custGeom>
            <a:avLst/>
            <a:gdLst/>
            <a:ahLst/>
            <a:cxnLst/>
            <a:rect l="l" t="t" r="r" b="b"/>
            <a:pathLst>
              <a:path w="510540" h="510539">
                <a:moveTo>
                  <a:pt x="255107" y="0"/>
                </a:moveTo>
                <a:lnTo>
                  <a:pt x="209251" y="4110"/>
                </a:lnTo>
                <a:lnTo>
                  <a:pt x="166091" y="15960"/>
                </a:lnTo>
                <a:lnTo>
                  <a:pt x="126349" y="34829"/>
                </a:lnTo>
                <a:lnTo>
                  <a:pt x="90744" y="59997"/>
                </a:lnTo>
                <a:lnTo>
                  <a:pt x="59997" y="90744"/>
                </a:lnTo>
                <a:lnTo>
                  <a:pt x="34829" y="126349"/>
                </a:lnTo>
                <a:lnTo>
                  <a:pt x="15960" y="166091"/>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7" name="object 7"/>
          <p:cNvSpPr/>
          <p:nvPr/>
        </p:nvSpPr>
        <p:spPr>
          <a:xfrm>
            <a:off x="7137066"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8" name="object 8"/>
          <p:cNvSpPr/>
          <p:nvPr/>
        </p:nvSpPr>
        <p:spPr>
          <a:xfrm>
            <a:off x="7896138" y="4363555"/>
            <a:ext cx="510289" cy="510289"/>
          </a:xfrm>
          <a:custGeom>
            <a:avLst/>
            <a:gdLst/>
            <a:ahLst/>
            <a:cxnLst/>
            <a:rect l="l" t="t" r="r" b="b"/>
            <a:pathLst>
              <a:path w="510540" h="510539">
                <a:moveTo>
                  <a:pt x="255108" y="0"/>
                </a:moveTo>
                <a:lnTo>
                  <a:pt x="209252" y="4110"/>
                </a:lnTo>
                <a:lnTo>
                  <a:pt x="166093"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3" y="494255"/>
                </a:lnTo>
                <a:lnTo>
                  <a:pt x="209252" y="506106"/>
                </a:lnTo>
                <a:lnTo>
                  <a:pt x="255108" y="510216"/>
                </a:lnTo>
                <a:lnTo>
                  <a:pt x="300964" y="506106"/>
                </a:lnTo>
                <a:lnTo>
                  <a:pt x="344124" y="494255"/>
                </a:lnTo>
                <a:lnTo>
                  <a:pt x="383866" y="475386"/>
                </a:lnTo>
                <a:lnTo>
                  <a:pt x="419471" y="450217"/>
                </a:lnTo>
                <a:lnTo>
                  <a:pt x="450218" y="419470"/>
                </a:lnTo>
                <a:lnTo>
                  <a:pt x="475386" y="383865"/>
                </a:lnTo>
                <a:lnTo>
                  <a:pt x="494256" y="344123"/>
                </a:lnTo>
                <a:lnTo>
                  <a:pt x="506106" y="300963"/>
                </a:lnTo>
                <a:lnTo>
                  <a:pt x="510216" y="255107"/>
                </a:lnTo>
                <a:lnTo>
                  <a:pt x="506106" y="209251"/>
                </a:lnTo>
                <a:lnTo>
                  <a:pt x="494256" y="166091"/>
                </a:lnTo>
                <a:lnTo>
                  <a:pt x="475386" y="126349"/>
                </a:lnTo>
                <a:lnTo>
                  <a:pt x="450218" y="90744"/>
                </a:lnTo>
                <a:lnTo>
                  <a:pt x="419471" y="59997"/>
                </a:lnTo>
                <a:lnTo>
                  <a:pt x="383866" y="34829"/>
                </a:lnTo>
                <a:lnTo>
                  <a:pt x="344124" y="15960"/>
                </a:lnTo>
                <a:lnTo>
                  <a:pt x="300964" y="4110"/>
                </a:lnTo>
                <a:lnTo>
                  <a:pt x="255108"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9" name="object 9"/>
          <p:cNvSpPr/>
          <p:nvPr/>
        </p:nvSpPr>
        <p:spPr>
          <a:xfrm>
            <a:off x="7896138"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0" name="object 10"/>
          <p:cNvSpPr/>
          <p:nvPr/>
        </p:nvSpPr>
        <p:spPr>
          <a:xfrm>
            <a:off x="8655211" y="4363555"/>
            <a:ext cx="510289" cy="510289"/>
          </a:xfrm>
          <a:custGeom>
            <a:avLst/>
            <a:gdLst/>
            <a:ahLst/>
            <a:cxnLst/>
            <a:rect l="l" t="t" r="r" b="b"/>
            <a:pathLst>
              <a:path w="510540" h="510539">
                <a:moveTo>
                  <a:pt x="255108" y="0"/>
                </a:moveTo>
                <a:lnTo>
                  <a:pt x="209252" y="4110"/>
                </a:lnTo>
                <a:lnTo>
                  <a:pt x="166093"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3" y="494255"/>
                </a:lnTo>
                <a:lnTo>
                  <a:pt x="209252" y="506106"/>
                </a:lnTo>
                <a:lnTo>
                  <a:pt x="255108" y="510216"/>
                </a:lnTo>
                <a:lnTo>
                  <a:pt x="300964" y="506106"/>
                </a:lnTo>
                <a:lnTo>
                  <a:pt x="344124" y="494255"/>
                </a:lnTo>
                <a:lnTo>
                  <a:pt x="383866" y="475386"/>
                </a:lnTo>
                <a:lnTo>
                  <a:pt x="419471" y="450217"/>
                </a:lnTo>
                <a:lnTo>
                  <a:pt x="450218" y="419470"/>
                </a:lnTo>
                <a:lnTo>
                  <a:pt x="475386" y="383865"/>
                </a:lnTo>
                <a:lnTo>
                  <a:pt x="494256" y="344123"/>
                </a:lnTo>
                <a:lnTo>
                  <a:pt x="506106" y="300963"/>
                </a:lnTo>
                <a:lnTo>
                  <a:pt x="510216" y="255107"/>
                </a:lnTo>
                <a:lnTo>
                  <a:pt x="506106" y="209251"/>
                </a:lnTo>
                <a:lnTo>
                  <a:pt x="494256" y="166091"/>
                </a:lnTo>
                <a:lnTo>
                  <a:pt x="475386" y="126349"/>
                </a:lnTo>
                <a:lnTo>
                  <a:pt x="450218" y="90744"/>
                </a:lnTo>
                <a:lnTo>
                  <a:pt x="419471" y="59997"/>
                </a:lnTo>
                <a:lnTo>
                  <a:pt x="383866" y="34829"/>
                </a:lnTo>
                <a:lnTo>
                  <a:pt x="344124" y="15960"/>
                </a:lnTo>
                <a:lnTo>
                  <a:pt x="300964" y="4110"/>
                </a:lnTo>
                <a:lnTo>
                  <a:pt x="255108"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1" name="object 11"/>
          <p:cNvSpPr/>
          <p:nvPr/>
        </p:nvSpPr>
        <p:spPr>
          <a:xfrm>
            <a:off x="8655211"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2" name="object 12"/>
          <p:cNvSpPr/>
          <p:nvPr/>
        </p:nvSpPr>
        <p:spPr>
          <a:xfrm>
            <a:off x="9414284" y="4363555"/>
            <a:ext cx="510289" cy="510289"/>
          </a:xfrm>
          <a:custGeom>
            <a:avLst/>
            <a:gdLst/>
            <a:ahLst/>
            <a:cxnLst/>
            <a:rect l="l" t="t" r="r" b="b"/>
            <a:pathLst>
              <a:path w="510540" h="510539">
                <a:moveTo>
                  <a:pt x="255107" y="0"/>
                </a:moveTo>
                <a:lnTo>
                  <a:pt x="209251" y="4110"/>
                </a:lnTo>
                <a:lnTo>
                  <a:pt x="166092"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2"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3" name="object 13"/>
          <p:cNvSpPr/>
          <p:nvPr/>
        </p:nvSpPr>
        <p:spPr>
          <a:xfrm>
            <a:off x="9414284"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4" name="object 14"/>
          <p:cNvSpPr/>
          <p:nvPr/>
        </p:nvSpPr>
        <p:spPr>
          <a:xfrm>
            <a:off x="10173356" y="4363555"/>
            <a:ext cx="510289" cy="510289"/>
          </a:xfrm>
          <a:custGeom>
            <a:avLst/>
            <a:gdLst/>
            <a:ahLst/>
            <a:cxnLst/>
            <a:rect l="l" t="t" r="r" b="b"/>
            <a:pathLst>
              <a:path w="510540" h="510539">
                <a:moveTo>
                  <a:pt x="255107" y="0"/>
                </a:moveTo>
                <a:lnTo>
                  <a:pt x="209251" y="4110"/>
                </a:lnTo>
                <a:lnTo>
                  <a:pt x="166092" y="15960"/>
                </a:lnTo>
                <a:lnTo>
                  <a:pt x="126350" y="34829"/>
                </a:lnTo>
                <a:lnTo>
                  <a:pt x="90745" y="59997"/>
                </a:lnTo>
                <a:lnTo>
                  <a:pt x="59998" y="90744"/>
                </a:lnTo>
                <a:lnTo>
                  <a:pt x="34829" y="126349"/>
                </a:lnTo>
                <a:lnTo>
                  <a:pt x="15960" y="166091"/>
                </a:lnTo>
                <a:lnTo>
                  <a:pt x="4110" y="209251"/>
                </a:lnTo>
                <a:lnTo>
                  <a:pt x="0" y="255107"/>
                </a:lnTo>
                <a:lnTo>
                  <a:pt x="4110" y="300963"/>
                </a:lnTo>
                <a:lnTo>
                  <a:pt x="15960" y="344123"/>
                </a:lnTo>
                <a:lnTo>
                  <a:pt x="34829" y="383865"/>
                </a:lnTo>
                <a:lnTo>
                  <a:pt x="59998" y="419470"/>
                </a:lnTo>
                <a:lnTo>
                  <a:pt x="90745" y="450217"/>
                </a:lnTo>
                <a:lnTo>
                  <a:pt x="126350" y="475386"/>
                </a:lnTo>
                <a:lnTo>
                  <a:pt x="166092" y="494255"/>
                </a:lnTo>
                <a:lnTo>
                  <a:pt x="209251" y="506106"/>
                </a:lnTo>
                <a:lnTo>
                  <a:pt x="255107" y="510216"/>
                </a:lnTo>
                <a:lnTo>
                  <a:pt x="300963" y="506106"/>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1"/>
                </a:lnTo>
                <a:lnTo>
                  <a:pt x="475386" y="126349"/>
                </a:lnTo>
                <a:lnTo>
                  <a:pt x="450217" y="90744"/>
                </a:lnTo>
                <a:lnTo>
                  <a:pt x="419470" y="59997"/>
                </a:lnTo>
                <a:lnTo>
                  <a:pt x="383865" y="34829"/>
                </a:lnTo>
                <a:lnTo>
                  <a:pt x="344123" y="15960"/>
                </a:lnTo>
                <a:lnTo>
                  <a:pt x="300963" y="4110"/>
                </a:lnTo>
                <a:lnTo>
                  <a:pt x="255107" y="0"/>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5" name="object 15"/>
          <p:cNvSpPr/>
          <p:nvPr/>
        </p:nvSpPr>
        <p:spPr>
          <a:xfrm>
            <a:off x="10173356" y="4363555"/>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6" name="object 16"/>
          <p:cNvSpPr/>
          <p:nvPr/>
        </p:nvSpPr>
        <p:spPr>
          <a:xfrm>
            <a:off x="8280556" y="5419139"/>
            <a:ext cx="510289" cy="510289"/>
          </a:xfrm>
          <a:custGeom>
            <a:avLst/>
            <a:gdLst/>
            <a:ahLst/>
            <a:cxnLst/>
            <a:rect l="l" t="t" r="r" b="b"/>
            <a:pathLst>
              <a:path w="510540" h="510539">
                <a:moveTo>
                  <a:pt x="255107" y="0"/>
                </a:moveTo>
                <a:lnTo>
                  <a:pt x="209251" y="4110"/>
                </a:lnTo>
                <a:lnTo>
                  <a:pt x="166091" y="15960"/>
                </a:lnTo>
                <a:lnTo>
                  <a:pt x="126349" y="34829"/>
                </a:lnTo>
                <a:lnTo>
                  <a:pt x="90744" y="59998"/>
                </a:lnTo>
                <a:lnTo>
                  <a:pt x="59997" y="90745"/>
                </a:lnTo>
                <a:lnTo>
                  <a:pt x="34829" y="126350"/>
                </a:lnTo>
                <a:lnTo>
                  <a:pt x="15960" y="166092"/>
                </a:lnTo>
                <a:lnTo>
                  <a:pt x="4110" y="209251"/>
                </a:lnTo>
                <a:lnTo>
                  <a:pt x="0" y="255107"/>
                </a:lnTo>
                <a:lnTo>
                  <a:pt x="4110" y="300963"/>
                </a:lnTo>
                <a:lnTo>
                  <a:pt x="15960" y="344123"/>
                </a:lnTo>
                <a:lnTo>
                  <a:pt x="34829" y="383865"/>
                </a:lnTo>
                <a:lnTo>
                  <a:pt x="59997" y="419470"/>
                </a:lnTo>
                <a:lnTo>
                  <a:pt x="90744" y="450217"/>
                </a:lnTo>
                <a:lnTo>
                  <a:pt x="126349" y="475386"/>
                </a:lnTo>
                <a:lnTo>
                  <a:pt x="166091" y="494255"/>
                </a:lnTo>
                <a:lnTo>
                  <a:pt x="209251" y="506105"/>
                </a:lnTo>
                <a:lnTo>
                  <a:pt x="255107" y="510215"/>
                </a:lnTo>
                <a:lnTo>
                  <a:pt x="300963" y="506105"/>
                </a:lnTo>
                <a:lnTo>
                  <a:pt x="344123" y="494255"/>
                </a:lnTo>
                <a:lnTo>
                  <a:pt x="383865" y="475386"/>
                </a:lnTo>
                <a:lnTo>
                  <a:pt x="419470" y="450217"/>
                </a:lnTo>
                <a:lnTo>
                  <a:pt x="450217" y="419470"/>
                </a:lnTo>
                <a:lnTo>
                  <a:pt x="475386" y="383865"/>
                </a:lnTo>
                <a:lnTo>
                  <a:pt x="494255" y="344123"/>
                </a:lnTo>
                <a:lnTo>
                  <a:pt x="506106" y="300963"/>
                </a:lnTo>
                <a:lnTo>
                  <a:pt x="510216" y="255107"/>
                </a:lnTo>
                <a:lnTo>
                  <a:pt x="506106" y="209251"/>
                </a:lnTo>
                <a:lnTo>
                  <a:pt x="494255" y="166092"/>
                </a:lnTo>
                <a:lnTo>
                  <a:pt x="475386" y="126350"/>
                </a:lnTo>
                <a:lnTo>
                  <a:pt x="450217" y="90745"/>
                </a:lnTo>
                <a:lnTo>
                  <a:pt x="419470" y="59998"/>
                </a:lnTo>
                <a:lnTo>
                  <a:pt x="383865" y="34829"/>
                </a:lnTo>
                <a:lnTo>
                  <a:pt x="344123" y="15960"/>
                </a:lnTo>
                <a:lnTo>
                  <a:pt x="300963" y="4110"/>
                </a:lnTo>
                <a:lnTo>
                  <a:pt x="255107"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7" name="object 17"/>
          <p:cNvSpPr/>
          <p:nvPr/>
        </p:nvSpPr>
        <p:spPr>
          <a:xfrm>
            <a:off x="8280556" y="5419139"/>
            <a:ext cx="510289" cy="510289"/>
          </a:xfrm>
          <a:custGeom>
            <a:avLst/>
            <a:gdLst/>
            <a:ahLst/>
            <a:cxnLst/>
            <a:rect l="l" t="t" r="r" b="b"/>
            <a:pathLst>
              <a:path w="510540" h="510539">
                <a:moveTo>
                  <a:pt x="0" y="255108"/>
                </a:moveTo>
                <a:lnTo>
                  <a:pt x="4110" y="209252"/>
                </a:lnTo>
                <a:lnTo>
                  <a:pt x="15960" y="166092"/>
                </a:lnTo>
                <a:lnTo>
                  <a:pt x="34829" y="126350"/>
                </a:lnTo>
                <a:lnTo>
                  <a:pt x="59998" y="90745"/>
                </a:lnTo>
                <a:lnTo>
                  <a:pt x="90745" y="59998"/>
                </a:lnTo>
                <a:lnTo>
                  <a:pt x="126350" y="34829"/>
                </a:lnTo>
                <a:lnTo>
                  <a:pt x="166092" y="15960"/>
                </a:lnTo>
                <a:lnTo>
                  <a:pt x="209252" y="4110"/>
                </a:lnTo>
                <a:lnTo>
                  <a:pt x="255108" y="0"/>
                </a:lnTo>
                <a:lnTo>
                  <a:pt x="300963" y="4110"/>
                </a:lnTo>
                <a:lnTo>
                  <a:pt x="344123" y="15960"/>
                </a:lnTo>
                <a:lnTo>
                  <a:pt x="383865" y="34829"/>
                </a:lnTo>
                <a:lnTo>
                  <a:pt x="419470" y="59998"/>
                </a:lnTo>
                <a:lnTo>
                  <a:pt x="450217" y="90745"/>
                </a:lnTo>
                <a:lnTo>
                  <a:pt x="475386" y="126350"/>
                </a:lnTo>
                <a:lnTo>
                  <a:pt x="494255" y="166092"/>
                </a:lnTo>
                <a:lnTo>
                  <a:pt x="506105" y="209252"/>
                </a:lnTo>
                <a:lnTo>
                  <a:pt x="510216" y="255108"/>
                </a:lnTo>
                <a:lnTo>
                  <a:pt x="506105" y="300963"/>
                </a:lnTo>
                <a:lnTo>
                  <a:pt x="494255" y="344123"/>
                </a:lnTo>
                <a:lnTo>
                  <a:pt x="475386" y="383865"/>
                </a:lnTo>
                <a:lnTo>
                  <a:pt x="450217" y="419470"/>
                </a:lnTo>
                <a:lnTo>
                  <a:pt x="419470" y="450217"/>
                </a:lnTo>
                <a:lnTo>
                  <a:pt x="383865" y="475386"/>
                </a:lnTo>
                <a:lnTo>
                  <a:pt x="344123" y="494255"/>
                </a:lnTo>
                <a:lnTo>
                  <a:pt x="300963" y="506105"/>
                </a:lnTo>
                <a:lnTo>
                  <a:pt x="255108" y="510216"/>
                </a:lnTo>
                <a:lnTo>
                  <a:pt x="209252" y="506105"/>
                </a:lnTo>
                <a:lnTo>
                  <a:pt x="166092" y="494255"/>
                </a:lnTo>
                <a:lnTo>
                  <a:pt x="126350" y="475386"/>
                </a:lnTo>
                <a:lnTo>
                  <a:pt x="90745" y="450217"/>
                </a:lnTo>
                <a:lnTo>
                  <a:pt x="59998" y="419470"/>
                </a:lnTo>
                <a:lnTo>
                  <a:pt x="34829" y="383865"/>
                </a:lnTo>
                <a:lnTo>
                  <a:pt x="15960" y="344123"/>
                </a:lnTo>
                <a:lnTo>
                  <a:pt x="4110" y="300963"/>
                </a:lnTo>
                <a:lnTo>
                  <a:pt x="0" y="255108"/>
                </a:lnTo>
                <a:close/>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8" name="object 18"/>
          <p:cNvSpPr/>
          <p:nvPr/>
        </p:nvSpPr>
        <p:spPr>
          <a:xfrm>
            <a:off x="6632976" y="4873520"/>
            <a:ext cx="1902794" cy="545831"/>
          </a:xfrm>
          <a:custGeom>
            <a:avLst/>
            <a:gdLst/>
            <a:ahLst/>
            <a:cxnLst/>
            <a:rect l="l" t="t" r="r" b="b"/>
            <a:pathLst>
              <a:path w="1903729" h="546100">
                <a:moveTo>
                  <a:pt x="0" y="0"/>
                </a:moveTo>
                <a:lnTo>
                  <a:pt x="1903499"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19" name="object 19"/>
          <p:cNvSpPr/>
          <p:nvPr/>
        </p:nvSpPr>
        <p:spPr>
          <a:xfrm>
            <a:off x="7392049" y="4873520"/>
            <a:ext cx="1143707" cy="545831"/>
          </a:xfrm>
          <a:custGeom>
            <a:avLst/>
            <a:gdLst/>
            <a:ahLst/>
            <a:cxnLst/>
            <a:rect l="l" t="t" r="r" b="b"/>
            <a:pathLst>
              <a:path w="1144270" h="546100">
                <a:moveTo>
                  <a:pt x="0" y="0"/>
                </a:moveTo>
                <a:lnTo>
                  <a:pt x="1144052"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0" name="object 20"/>
          <p:cNvSpPr/>
          <p:nvPr/>
        </p:nvSpPr>
        <p:spPr>
          <a:xfrm>
            <a:off x="8151122" y="4873520"/>
            <a:ext cx="384621" cy="545831"/>
          </a:xfrm>
          <a:custGeom>
            <a:avLst/>
            <a:gdLst/>
            <a:ahLst/>
            <a:cxnLst/>
            <a:rect l="l" t="t" r="r" b="b"/>
            <a:pathLst>
              <a:path w="384809" h="546100">
                <a:moveTo>
                  <a:pt x="0" y="0"/>
                </a:moveTo>
                <a:lnTo>
                  <a:pt x="384606"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1" name="object 21"/>
          <p:cNvSpPr/>
          <p:nvPr/>
        </p:nvSpPr>
        <p:spPr>
          <a:xfrm>
            <a:off x="8535537" y="4873520"/>
            <a:ext cx="375100" cy="545831"/>
          </a:xfrm>
          <a:custGeom>
            <a:avLst/>
            <a:gdLst/>
            <a:ahLst/>
            <a:cxnLst/>
            <a:rect l="l" t="t" r="r" b="b"/>
            <a:pathLst>
              <a:path w="375284" h="546100">
                <a:moveTo>
                  <a:pt x="374841"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2" name="object 22"/>
          <p:cNvSpPr/>
          <p:nvPr/>
        </p:nvSpPr>
        <p:spPr>
          <a:xfrm>
            <a:off x="8535537" y="4873520"/>
            <a:ext cx="1134187" cy="545831"/>
          </a:xfrm>
          <a:custGeom>
            <a:avLst/>
            <a:gdLst/>
            <a:ahLst/>
            <a:cxnLst/>
            <a:rect l="l" t="t" r="r" b="b"/>
            <a:pathLst>
              <a:path w="1134745" h="546100">
                <a:moveTo>
                  <a:pt x="1134287"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3" name="object 23"/>
          <p:cNvSpPr/>
          <p:nvPr/>
        </p:nvSpPr>
        <p:spPr>
          <a:xfrm>
            <a:off x="8535537" y="4873520"/>
            <a:ext cx="1893273" cy="545831"/>
          </a:xfrm>
          <a:custGeom>
            <a:avLst/>
            <a:gdLst/>
            <a:ahLst/>
            <a:cxnLst/>
            <a:rect l="l" t="t" r="r" b="b"/>
            <a:pathLst>
              <a:path w="1894204" h="546100">
                <a:moveTo>
                  <a:pt x="1893733" y="0"/>
                </a:moveTo>
                <a:lnTo>
                  <a:pt x="0" y="54588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4" name="object 24"/>
          <p:cNvSpPr/>
          <p:nvPr/>
        </p:nvSpPr>
        <p:spPr>
          <a:xfrm>
            <a:off x="9414283"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5" name="object 25"/>
          <p:cNvSpPr/>
          <p:nvPr/>
        </p:nvSpPr>
        <p:spPr>
          <a:xfrm>
            <a:off x="9414282"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6" name="object 26"/>
          <p:cNvSpPr/>
          <p:nvPr/>
        </p:nvSpPr>
        <p:spPr>
          <a:xfrm>
            <a:off x="10167424"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7" name="object 27"/>
          <p:cNvSpPr/>
          <p:nvPr/>
        </p:nvSpPr>
        <p:spPr>
          <a:xfrm>
            <a:off x="10167425"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8" name="object 28"/>
          <p:cNvSpPr/>
          <p:nvPr/>
        </p:nvSpPr>
        <p:spPr>
          <a:xfrm>
            <a:off x="8674419"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9" name="object 29"/>
          <p:cNvSpPr/>
          <p:nvPr/>
        </p:nvSpPr>
        <p:spPr>
          <a:xfrm>
            <a:off x="8674420"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0" name="object 30"/>
          <p:cNvSpPr/>
          <p:nvPr/>
        </p:nvSpPr>
        <p:spPr>
          <a:xfrm>
            <a:off x="7917147" y="4324326"/>
            <a:ext cx="519809" cy="588990"/>
          </a:xfrm>
          <a:custGeom>
            <a:avLst/>
            <a:gdLst/>
            <a:ahLst/>
            <a:cxnLst/>
            <a:rect l="l" t="t" r="r" b="b"/>
            <a:pathLst>
              <a:path w="520065" h="589279">
                <a:moveTo>
                  <a:pt x="0" y="0"/>
                </a:moveTo>
                <a:lnTo>
                  <a:pt x="519982"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1" name="object 31"/>
          <p:cNvSpPr/>
          <p:nvPr/>
        </p:nvSpPr>
        <p:spPr>
          <a:xfrm>
            <a:off x="7917146" y="4324326"/>
            <a:ext cx="502673" cy="588990"/>
          </a:xfrm>
          <a:custGeom>
            <a:avLst/>
            <a:gdLst/>
            <a:ahLst/>
            <a:cxnLst/>
            <a:rect l="l" t="t" r="r" b="b"/>
            <a:pathLst>
              <a:path w="502920" h="589279">
                <a:moveTo>
                  <a:pt x="502349" y="0"/>
                </a:moveTo>
                <a:lnTo>
                  <a:pt x="0" y="588711"/>
                </a:lnTo>
              </a:path>
            </a:pathLst>
          </a:custGeom>
          <a:ln w="28575">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7" name="object 37"/>
          <p:cNvSpPr txBox="1"/>
          <p:nvPr/>
        </p:nvSpPr>
        <p:spPr>
          <a:xfrm>
            <a:off x="645459" y="1088602"/>
            <a:ext cx="4663838" cy="3350897"/>
          </a:xfrm>
          <a:prstGeom prst="rect">
            <a:avLst/>
          </a:prstGeom>
        </p:spPr>
        <p:txBody>
          <a:bodyPr vert="horz" wrap="square" lIns="0" tIns="41890" rIns="0" bIns="0" rtlCol="0">
            <a:spAutoFit/>
          </a:bodyPr>
          <a:lstStyle/>
          <a:p>
            <a:pPr marL="12695" marR="500815" defTabSz="914035" fontAlgn="auto">
              <a:lnSpc>
                <a:spcPts val="2210"/>
              </a:lnSpc>
              <a:spcBef>
                <a:spcPts val="330"/>
              </a:spcBef>
              <a:spcAft>
                <a:spcPts val="0"/>
              </a:spcAft>
            </a:pPr>
            <a:r>
              <a:rPr lang="es-EC" sz="2000" kern="0" spc="-50" noProof="0" dirty="0">
                <a:solidFill>
                  <a:sysClr val="windowText" lastClr="000000"/>
                </a:solidFill>
                <a:latin typeface="Open Sans" pitchFamily="2" charset="0"/>
                <a:ea typeface="Open Sans" pitchFamily="2" charset="0"/>
                <a:cs typeface="Open Sans" pitchFamily="2" charset="0"/>
              </a:rPr>
              <a:t>Impulsado por la teoría – impulsado por la teoría y trabajos relacionados.</a:t>
            </a:r>
            <a:endParaRPr lang="es-EC" sz="20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775"/>
              </a:spcBef>
              <a:spcAft>
                <a:spcPts val="0"/>
              </a:spcAft>
            </a:pPr>
            <a:endParaRPr lang="es-EC" sz="2000" kern="0" noProof="0" dirty="0">
              <a:solidFill>
                <a:sysClr val="windowText" lastClr="000000"/>
              </a:solidFill>
              <a:latin typeface="Open Sans" pitchFamily="2" charset="0"/>
              <a:ea typeface="Open Sans" pitchFamily="2" charset="0"/>
              <a:cs typeface="Open Sans" pitchFamily="2" charset="0"/>
            </a:endParaRPr>
          </a:p>
          <a:p>
            <a:pPr marL="12695" marR="6347" defTabSz="914035" fontAlgn="auto">
              <a:lnSpc>
                <a:spcPts val="2210"/>
              </a:lnSpc>
              <a:spcBef>
                <a:spcPts val="0"/>
              </a:spcBef>
              <a:spcAft>
                <a:spcPts val="0"/>
              </a:spcAft>
            </a:pPr>
            <a:r>
              <a:rPr lang="es-EC" sz="2000" kern="0" spc="-30" noProof="0" dirty="0">
                <a:solidFill>
                  <a:sysClr val="windowText" lastClr="000000"/>
                </a:solidFill>
                <a:latin typeface="Open Sans" pitchFamily="2" charset="0"/>
                <a:ea typeface="Open Sans" pitchFamily="2" charset="0"/>
                <a:cs typeface="Open Sans" pitchFamily="2" charset="0"/>
              </a:rPr>
              <a:t>Basado en métricas: seleccionar características basadas en estadísticas a lo largo de iteraciones secuenciales</a:t>
            </a:r>
            <a:endParaRPr lang="es-EC" sz="2000" kern="0" noProof="0" dirty="0">
              <a:solidFill>
                <a:sysClr val="windowText" lastClr="000000"/>
              </a:solidFill>
              <a:latin typeface="Open Sans" pitchFamily="2" charset="0"/>
              <a:ea typeface="Open Sans" pitchFamily="2" charset="0"/>
              <a:cs typeface="Open Sans" pitchFamily="2" charset="0"/>
            </a:endParaRPr>
          </a:p>
          <a:p>
            <a:pPr defTabSz="914035" fontAlgn="auto">
              <a:spcBef>
                <a:spcPts val="1855"/>
              </a:spcBef>
              <a:spcAft>
                <a:spcPts val="0"/>
              </a:spcAft>
            </a:pPr>
            <a:endParaRPr lang="es-EC" sz="2000" kern="0" noProof="0" dirty="0">
              <a:solidFill>
                <a:sysClr val="windowText" lastClr="000000"/>
              </a:solidFill>
              <a:latin typeface="Open Sans" pitchFamily="2" charset="0"/>
              <a:ea typeface="Open Sans" pitchFamily="2" charset="0"/>
              <a:cs typeface="Open Sans" pitchFamily="2" charset="0"/>
            </a:endParaRPr>
          </a:p>
          <a:p>
            <a:pPr marL="12695" marR="5077" defTabSz="914035" fontAlgn="auto">
              <a:lnSpc>
                <a:spcPts val="2110"/>
              </a:lnSpc>
              <a:spcBef>
                <a:spcPts val="5"/>
              </a:spcBef>
              <a:spcAft>
                <a:spcPts val="0"/>
              </a:spcAft>
            </a:pPr>
            <a:r>
              <a:rPr lang="es-EC" sz="2000" kern="0" spc="-25" noProof="0" dirty="0">
                <a:solidFill>
                  <a:sysClr val="windowText" lastClr="000000"/>
                </a:solidFill>
                <a:latin typeface="Open Sans" pitchFamily="2" charset="0"/>
                <a:ea typeface="Open Sans" pitchFamily="2" charset="0"/>
                <a:cs typeface="Open Sans" pitchFamily="2" charset="0"/>
              </a:rPr>
              <a:t>Impulsado por modelos – seleccionar características en función del modelo (por ejemplo, regularización)</a:t>
            </a:r>
            <a:endParaRPr lang="es-EC" sz="2000" kern="0" noProof="0" dirty="0">
              <a:solidFill>
                <a:sysClr val="windowText" lastClr="000000"/>
              </a:solidFill>
              <a:latin typeface="Open Sans" pitchFamily="2" charset="0"/>
              <a:ea typeface="Open Sans" pitchFamily="2" charset="0"/>
              <a:cs typeface="Open Sans" pitchFamily="2" charset="0"/>
            </a:endParaRPr>
          </a:p>
        </p:txBody>
      </p:sp>
      <p:sp>
        <p:nvSpPr>
          <p:cNvPr id="38" name="object 38"/>
          <p:cNvSpPr txBox="1"/>
          <p:nvPr/>
        </p:nvSpPr>
        <p:spPr>
          <a:xfrm>
            <a:off x="7604302" y="2063405"/>
            <a:ext cx="1113242" cy="1102722"/>
          </a:xfrm>
          <a:prstGeom prst="rect">
            <a:avLst/>
          </a:prstGeom>
        </p:spPr>
        <p:txBody>
          <a:bodyPr vert="horz" wrap="square" lIns="0" tIns="0" rIns="0" bIns="0" rtlCol="0">
            <a:spAutoFit/>
          </a:bodyPr>
          <a:lstStyle/>
          <a:p>
            <a:pPr defTabSz="914035" fontAlgn="auto">
              <a:lnSpc>
                <a:spcPts val="1739"/>
              </a:lnSpc>
              <a:spcBef>
                <a:spcPts val="0"/>
              </a:spcBef>
              <a:spcAft>
                <a:spcPts val="0"/>
              </a:spcAft>
            </a:pPr>
            <a:r>
              <a:rPr lang="es-EC" sz="1800" kern="0" spc="-70" noProof="0" dirty="0">
                <a:solidFill>
                  <a:sysClr val="windowText" lastClr="000000"/>
                </a:solidFill>
                <a:latin typeface="Arial"/>
                <a:cs typeface="Arial"/>
              </a:rPr>
              <a:t>Conjunto de entrenamiento</a:t>
            </a:r>
            <a:endParaRPr lang="es-EC" sz="1800" kern="0" noProof="0" dirty="0">
              <a:solidFill>
                <a:sysClr val="windowText" lastClr="000000"/>
              </a:solidFill>
              <a:latin typeface="Arial"/>
              <a:cs typeface="Arial"/>
            </a:endParaRPr>
          </a:p>
          <a:p>
            <a:pPr marL="77439" algn="ctr" defTabSz="914035" fontAlgn="auto">
              <a:lnSpc>
                <a:spcPts val="1800"/>
              </a:lnSpc>
              <a:spcBef>
                <a:spcPts val="0"/>
              </a:spcBef>
              <a:spcAft>
                <a:spcPts val="0"/>
              </a:spcAft>
            </a:pPr>
            <a:r>
              <a:rPr lang="es-EC" sz="1800" kern="0" spc="-50" noProof="0" dirty="0">
                <a:solidFill>
                  <a:sysClr val="windowText" lastClr="000000"/>
                </a:solidFill>
                <a:latin typeface="Cambria Math"/>
                <a:cs typeface="Cambria Math"/>
              </a:rPr>
              <a:t>…</a:t>
            </a:r>
            <a:endParaRPr lang="es-EC" sz="1800" kern="0" noProof="0" dirty="0">
              <a:solidFill>
                <a:sysClr val="windowText" lastClr="000000"/>
              </a:solidFill>
              <a:latin typeface="Cambria Math"/>
              <a:cs typeface="Cambria Math"/>
            </a:endParaRPr>
          </a:p>
        </p:txBody>
      </p:sp>
      <p:sp>
        <p:nvSpPr>
          <p:cNvPr id="39" name="object 39"/>
          <p:cNvSpPr/>
          <p:nvPr/>
        </p:nvSpPr>
        <p:spPr>
          <a:xfrm>
            <a:off x="11026215"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0" name="object 40"/>
          <p:cNvSpPr/>
          <p:nvPr/>
        </p:nvSpPr>
        <p:spPr>
          <a:xfrm>
            <a:off x="6280587"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1" name="object 41"/>
          <p:cNvSpPr/>
          <p:nvPr/>
        </p:nvSpPr>
        <p:spPr>
          <a:xfrm>
            <a:off x="5946174" y="1401692"/>
            <a:ext cx="0" cy="2176979"/>
          </a:xfrm>
          <a:custGeom>
            <a:avLst/>
            <a:gdLst/>
            <a:ahLst/>
            <a:cxnLst/>
            <a:rect l="l" t="t" r="r" b="b"/>
            <a:pathLst>
              <a:path h="2178050">
                <a:moveTo>
                  <a:pt x="0" y="0"/>
                </a:moveTo>
                <a:lnTo>
                  <a:pt x="1" y="2178039"/>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aphicFrame>
        <p:nvGraphicFramePr>
          <p:cNvPr id="42" name="object 42"/>
          <p:cNvGraphicFramePr>
            <a:graphicFrameLocks noGrp="1"/>
          </p:cNvGraphicFramePr>
          <p:nvPr>
            <p:extLst>
              <p:ext uri="{D42A27DB-BD31-4B8C-83A1-F6EECF244321}">
                <p14:modId xmlns:p14="http://schemas.microsoft.com/office/powerpoint/2010/main" val="2088183416"/>
              </p:ext>
            </p:extLst>
          </p:nvPr>
        </p:nvGraphicFramePr>
        <p:xfrm>
          <a:off x="5698462" y="1087720"/>
          <a:ext cx="5613176" cy="2590795"/>
        </p:xfrm>
        <a:graphic>
          <a:graphicData uri="http://schemas.openxmlformats.org/drawingml/2006/table">
            <a:tbl>
              <a:tblPr firstRow="1" bandRow="1">
                <a:tableStyleId>{2D5ABB26-0587-4C30-8999-92F81FD0307C}</a:tableStyleId>
              </a:tblPr>
              <a:tblGrid>
                <a:gridCol w="788282">
                  <a:extLst>
                    <a:ext uri="{9D8B030D-6E8A-4147-A177-3AD203B41FA5}">
                      <a16:colId xmlns:a16="http://schemas.microsoft.com/office/drawing/2014/main" val="20000"/>
                    </a:ext>
                  </a:extLst>
                </a:gridCol>
                <a:gridCol w="4251138">
                  <a:extLst>
                    <a:ext uri="{9D8B030D-6E8A-4147-A177-3AD203B41FA5}">
                      <a16:colId xmlns:a16="http://schemas.microsoft.com/office/drawing/2014/main" val="20001"/>
                    </a:ext>
                  </a:extLst>
                </a:gridCol>
                <a:gridCol w="573756">
                  <a:extLst>
                    <a:ext uri="{9D8B030D-6E8A-4147-A177-3AD203B41FA5}">
                      <a16:colId xmlns:a16="http://schemas.microsoft.com/office/drawing/2014/main" val="20002"/>
                    </a:ext>
                  </a:extLst>
                </a:gridCol>
              </a:tblGrid>
              <a:tr h="2590795">
                <a:tc>
                  <a:txBody>
                    <a:bodyPr/>
                    <a:lstStyle/>
                    <a:p>
                      <a:pPr marL="184785">
                        <a:lnSpc>
                          <a:spcPct val="100000"/>
                        </a:lnSpc>
                        <a:spcBef>
                          <a:spcPts val="365"/>
                        </a:spcBef>
                        <a:tabLst>
                          <a:tab pos="489584" algn="l"/>
                        </a:tabLst>
                      </a:pPr>
                      <a:r>
                        <a:rPr lang="es-EC" sz="1400" spc="-25" noProof="0" dirty="0">
                          <a:latin typeface="Arial"/>
                          <a:cs typeface="Arial"/>
                        </a:rPr>
                        <a:t>x</a:t>
                      </a:r>
                      <a:r>
                        <a:rPr lang="es-EC" sz="1300" spc="-37" baseline="-18518" noProof="0" dirty="0">
                          <a:latin typeface="Arial"/>
                          <a:cs typeface="Arial"/>
                        </a:rPr>
                        <a:t>1 </a:t>
                      </a:r>
                      <a:r>
                        <a:rPr lang="es-EC" sz="1400" spc="-25" noProof="0" dirty="0">
                          <a:latin typeface="Arial"/>
                          <a:cs typeface="Arial"/>
                        </a:rPr>
                        <a:t>x</a:t>
                      </a:r>
                      <a:r>
                        <a:rPr lang="es-EC" sz="1300" spc="-37" baseline="-18518" noProof="0" dirty="0">
                          <a:latin typeface="Arial"/>
                          <a:cs typeface="Arial"/>
                        </a:rPr>
                        <a:t>2</a:t>
                      </a:r>
                      <a:endParaRPr lang="es-EC" sz="1300" baseline="-18518" noProof="0" dirty="0">
                        <a:latin typeface="Arial"/>
                        <a:cs typeface="Arial"/>
                      </a:endParaRPr>
                    </a:p>
                  </a:txBody>
                  <a:tcPr marL="0" marR="0" marT="46332"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lang="es-EC" sz="1800" noProof="0" dirty="0">
                        <a:latin typeface="Times New Roman"/>
                        <a:cs typeface="Times New Roman"/>
                      </a:endParaRPr>
                    </a:p>
                    <a:p>
                      <a:pPr>
                        <a:lnSpc>
                          <a:spcPct val="100000"/>
                        </a:lnSpc>
                      </a:pPr>
                      <a:endParaRPr lang="es-EC" sz="1800" noProof="0" dirty="0">
                        <a:latin typeface="Times New Roman"/>
                        <a:cs typeface="Times New Roman"/>
                      </a:endParaRPr>
                    </a:p>
                    <a:p>
                      <a:pPr>
                        <a:lnSpc>
                          <a:spcPct val="100000"/>
                        </a:lnSpc>
                      </a:pPr>
                      <a:endParaRPr lang="es-EC" sz="1800" noProof="0" dirty="0">
                        <a:latin typeface="Times New Roman"/>
                        <a:cs typeface="Times New Roman"/>
                      </a:endParaRPr>
                    </a:p>
                    <a:p>
                      <a:pPr>
                        <a:lnSpc>
                          <a:spcPct val="100000"/>
                        </a:lnSpc>
                        <a:spcBef>
                          <a:spcPts val="735"/>
                        </a:spcBef>
                      </a:pPr>
                      <a:endParaRPr lang="es-EC" sz="1800" noProof="0" dirty="0">
                        <a:latin typeface="Times New Roman"/>
                        <a:cs typeface="Times New Roman"/>
                      </a:endParaRPr>
                    </a:p>
                    <a:p>
                      <a:pPr marR="47625" algn="ctr">
                        <a:lnSpc>
                          <a:spcPct val="100000"/>
                        </a:lnSpc>
                      </a:pPr>
                      <a:endParaRPr lang="es-EC" sz="1800" noProof="0" dirty="0">
                        <a:latin typeface="Cambria Math"/>
                        <a:cs typeface="Cambria Math"/>
                      </a:endParaRPr>
                    </a:p>
                  </a:txBody>
                  <a:tcPr marL="0" marR="0" marT="0" marB="0">
                    <a:lnL w="12700">
                      <a:solidFill>
                        <a:srgbClr val="000000"/>
                      </a:solidFill>
                      <a:prstDash val="solid"/>
                    </a:lnL>
                    <a:lnR w="19050">
                      <a:solidFill>
                        <a:srgbClr val="000000"/>
                      </a:solidFill>
                      <a:prstDash val="solid"/>
                    </a:lnR>
                    <a:lnT w="12700">
                      <a:solidFill>
                        <a:srgbClr val="000000"/>
                      </a:solidFill>
                      <a:prstDash val="solid"/>
                    </a:lnT>
                    <a:lnB w="12700">
                      <a:solidFill>
                        <a:srgbClr val="000000"/>
                      </a:solidFill>
                      <a:prstDash val="solid"/>
                    </a:lnB>
                    <a:solidFill>
                      <a:srgbClr val="A6A6A6"/>
                    </a:solidFill>
                  </a:tcPr>
                </a:tc>
                <a:tc>
                  <a:txBody>
                    <a:bodyPr/>
                    <a:lstStyle/>
                    <a:p>
                      <a:pPr marL="6985" algn="ctr">
                        <a:lnSpc>
                          <a:spcPct val="100000"/>
                        </a:lnSpc>
                        <a:spcBef>
                          <a:spcPts val="365"/>
                        </a:spcBef>
                      </a:pPr>
                      <a:r>
                        <a:rPr lang="es-EC" sz="1400" spc="-50" noProof="0" dirty="0">
                          <a:latin typeface="Arial"/>
                          <a:cs typeface="Arial"/>
                        </a:rPr>
                        <a:t>y</a:t>
                      </a:r>
                      <a:endParaRPr lang="es-EC" sz="1400" noProof="0" dirty="0">
                        <a:latin typeface="Arial"/>
                        <a:cs typeface="Arial"/>
                      </a:endParaRPr>
                    </a:p>
                  </a:txBody>
                  <a:tcPr marL="0" marR="0" marT="46332" marB="0">
                    <a:lnL w="190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8033463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77369" y="225890"/>
            <a:ext cx="2011324" cy="474422"/>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500" kern="0" spc="-25" noProof="0" dirty="0">
                <a:solidFill>
                  <a:srgbClr val="FFFFFF"/>
                </a:solidFill>
                <a:latin typeface="Calibri"/>
                <a:cs typeface="Calibri"/>
              </a:rPr>
              <a:t>Departamento de Geografía</a:t>
            </a:r>
            <a:endParaRPr lang="es-EC" sz="1500" kern="0" noProof="0" dirty="0">
              <a:solidFill>
                <a:sysClr val="windowText" lastClr="000000"/>
              </a:solidFill>
              <a:latin typeface="Calibri"/>
              <a:cs typeface="Calibri"/>
            </a:endParaRPr>
          </a:p>
        </p:txBody>
      </p:sp>
      <p:sp>
        <p:nvSpPr>
          <p:cNvPr id="3" name="object 3" descr="$PPTXTitle"/>
          <p:cNvSpPr txBox="1">
            <a:spLocks noGrp="1"/>
          </p:cNvSpPr>
          <p:nvPr>
            <p:ph type="title"/>
          </p:nvPr>
        </p:nvSpPr>
        <p:spPr>
          <a:xfrm>
            <a:off x="82539" y="-42433"/>
            <a:ext cx="12038034" cy="489774"/>
          </a:xfrm>
          <a:prstGeom prst="rect">
            <a:avLst/>
          </a:prstGeom>
        </p:spPr>
        <p:txBody>
          <a:bodyPr vert="horz" wrap="square" lIns="0" tIns="210717" rIns="0" bIns="0" rtlCol="0">
            <a:spAutoFit/>
          </a:bodyPr>
          <a:lstStyle/>
          <a:p>
            <a:pPr marL="71727">
              <a:spcBef>
                <a:spcPts val="100"/>
              </a:spcBef>
            </a:pPr>
            <a:r>
              <a:rPr lang="es-EC" spc="-70" noProof="0" dirty="0"/>
              <a:t>Sugerencias de flujo de trabajo </a:t>
            </a:r>
            <a:r>
              <a:rPr lang="es-EC" spc="-70" dirty="0"/>
              <a:t>de Machine </a:t>
            </a:r>
            <a:r>
              <a:rPr lang="es-EC" spc="-70" dirty="0" err="1"/>
              <a:t>Learning</a:t>
            </a:r>
            <a:endParaRPr lang="es-EC" spc="-70" noProof="0" dirty="0"/>
          </a:p>
        </p:txBody>
      </p:sp>
      <p:sp>
        <p:nvSpPr>
          <p:cNvPr id="4" name="object 4"/>
          <p:cNvSpPr txBox="1"/>
          <p:nvPr/>
        </p:nvSpPr>
        <p:spPr>
          <a:xfrm>
            <a:off x="738759" y="579453"/>
            <a:ext cx="10712894" cy="5922127"/>
          </a:xfrm>
          <a:prstGeom prst="rect">
            <a:avLst/>
          </a:prstGeom>
        </p:spPr>
        <p:txBody>
          <a:bodyPr vert="horz" wrap="square" lIns="0" tIns="12693" rIns="0" bIns="0" rtlCol="0">
            <a:spAutoFit/>
          </a:bodyPr>
          <a:lstStyle/>
          <a:p>
            <a:pPr marL="353554" indent="-340859" defTabSz="914035" fontAlgn="auto">
              <a:lnSpc>
                <a:spcPts val="2844"/>
              </a:lnSpc>
              <a:spcBef>
                <a:spcPts val="100"/>
              </a:spcBef>
              <a:spcAft>
                <a:spcPts val="0"/>
              </a:spcAft>
              <a:buFontTx/>
              <a:buAutoNum type="arabicPeriod"/>
              <a:tabLst>
                <a:tab pos="353554" algn="l"/>
              </a:tabLst>
            </a:pPr>
            <a:r>
              <a:rPr lang="es-EC" sz="2000" kern="0" spc="-45" noProof="0" dirty="0">
                <a:solidFill>
                  <a:sysClr val="windowText" lastClr="000000"/>
                </a:solidFill>
                <a:latin typeface="Open Sans" pitchFamily="2" charset="0"/>
                <a:ea typeface="Open Sans" pitchFamily="2" charset="0"/>
                <a:cs typeface="Open Sans" pitchFamily="2" charset="0"/>
              </a:rPr>
              <a:t>Preprocesa tus características para estabilizar el entrenamiento y hacer que las características sean comparables</a:t>
            </a:r>
          </a:p>
          <a:p>
            <a:pPr marL="353554" indent="-340859" defTabSz="914035" fontAlgn="auto">
              <a:lnSpc>
                <a:spcPts val="2844"/>
              </a:lnSpc>
              <a:spcBef>
                <a:spcPts val="100"/>
              </a:spcBef>
              <a:spcAft>
                <a:spcPts val="0"/>
              </a:spcAft>
              <a:buFontTx/>
              <a:buAutoNum type="arabicPeriod"/>
              <a:tabLst>
                <a:tab pos="353554"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508430" indent="-340859" defTabSz="914035" fontAlgn="auto">
              <a:lnSpc>
                <a:spcPts val="2879"/>
              </a:lnSpc>
              <a:spcBef>
                <a:spcPts val="60"/>
              </a:spcBef>
              <a:spcAft>
                <a:spcPts val="0"/>
              </a:spcAft>
              <a:buFontTx/>
              <a:buAutoNum type="arabicPeriod"/>
              <a:tabLst>
                <a:tab pos="355457" algn="l"/>
              </a:tabLst>
            </a:pPr>
            <a:r>
              <a:rPr lang="es-EC" sz="2000" kern="0" spc="-70" noProof="0" dirty="0" err="1">
                <a:solidFill>
                  <a:sysClr val="windowText" lastClr="000000"/>
                </a:solidFill>
                <a:latin typeface="Open Sans" pitchFamily="2" charset="0"/>
                <a:ea typeface="Open Sans" pitchFamily="2" charset="0"/>
                <a:cs typeface="Open Sans" pitchFamily="2" charset="0"/>
              </a:rPr>
              <a:t>Remuestrear</a:t>
            </a:r>
            <a:r>
              <a:rPr lang="es-EC" sz="2000" kern="0" spc="-70" noProof="0" dirty="0">
                <a:solidFill>
                  <a:sysClr val="windowText" lastClr="000000"/>
                </a:solidFill>
                <a:latin typeface="Open Sans" pitchFamily="2" charset="0"/>
                <a:ea typeface="Open Sans" pitchFamily="2" charset="0"/>
                <a:cs typeface="Open Sans" pitchFamily="2" charset="0"/>
              </a:rPr>
              <a:t> el conjunto de datos en un conjunto de entrenamiento, evaluación y prueba. El objetivo del modelo de Machine </a:t>
            </a:r>
            <a:r>
              <a:rPr lang="es-EC" sz="2000" kern="0" spc="-70" noProof="0" dirty="0" err="1">
                <a:solidFill>
                  <a:sysClr val="windowText" lastClr="000000"/>
                </a:solidFill>
                <a:latin typeface="Open Sans" pitchFamily="2" charset="0"/>
                <a:ea typeface="Open Sans" pitchFamily="2" charset="0"/>
                <a:cs typeface="Open Sans" pitchFamily="2" charset="0"/>
              </a:rPr>
              <a:t>Learning</a:t>
            </a:r>
            <a:r>
              <a:rPr lang="es-EC" sz="2000" kern="0" spc="-70" noProof="0" dirty="0">
                <a:solidFill>
                  <a:sysClr val="windowText" lastClr="000000"/>
                </a:solidFill>
                <a:latin typeface="Open Sans" pitchFamily="2" charset="0"/>
                <a:ea typeface="Open Sans" pitchFamily="2" charset="0"/>
                <a:cs typeface="Open Sans" pitchFamily="2" charset="0"/>
              </a:rPr>
              <a:t> es optimizar la precisión fuera de la muestra.</a:t>
            </a:r>
          </a:p>
          <a:p>
            <a:pPr marL="353554" marR="508430" indent="-340859" defTabSz="914035" fontAlgn="auto">
              <a:lnSpc>
                <a:spcPts val="2879"/>
              </a:lnSpc>
              <a:spcBef>
                <a:spcPts val="60"/>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69187" indent="-340859" defTabSz="914035" fontAlgn="auto">
              <a:lnSpc>
                <a:spcPts val="2899"/>
              </a:lnSpc>
              <a:spcBef>
                <a:spcPts val="5"/>
              </a:spcBef>
              <a:spcAft>
                <a:spcPts val="0"/>
              </a:spcAft>
              <a:buFontTx/>
              <a:buAutoNum type="arabicPeriod"/>
              <a:tabLst>
                <a:tab pos="355457" algn="l"/>
              </a:tabLst>
            </a:pPr>
            <a:r>
              <a:rPr lang="es-EC" sz="2000" kern="0" spc="-125" noProof="0" dirty="0">
                <a:solidFill>
                  <a:sysClr val="windowText" lastClr="000000"/>
                </a:solidFill>
                <a:latin typeface="Open Sans" pitchFamily="2" charset="0"/>
                <a:ea typeface="Open Sans" pitchFamily="2" charset="0"/>
                <a:cs typeface="Open Sans" pitchFamily="2" charset="0"/>
              </a:rPr>
              <a:t>Entrena varios modelos con diferentes métodos y características. Un problema común de investigación es probar un método o característica diferente.</a:t>
            </a:r>
          </a:p>
          <a:p>
            <a:pPr marL="353554" marR="69187" indent="-340859" defTabSz="914035" fontAlgn="auto">
              <a:lnSpc>
                <a:spcPts val="2899"/>
              </a:lnSpc>
              <a:spcBef>
                <a:spcPts val="5"/>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marR="5077" indent="-340859" defTabSz="914035" fontAlgn="auto">
              <a:lnSpc>
                <a:spcPts val="2809"/>
              </a:lnSpc>
              <a:spcBef>
                <a:spcPts val="80"/>
              </a:spcBef>
              <a:spcAft>
                <a:spcPts val="0"/>
              </a:spcAft>
              <a:buFontTx/>
              <a:buAutoNum type="arabicPeriod"/>
              <a:tabLst>
                <a:tab pos="355457" algn="l"/>
              </a:tabLst>
            </a:pPr>
            <a:r>
              <a:rPr lang="es-EC" sz="2000" kern="0" spc="-40" noProof="0" dirty="0">
                <a:solidFill>
                  <a:sysClr val="windowText" lastClr="000000"/>
                </a:solidFill>
                <a:latin typeface="Open Sans" pitchFamily="2" charset="0"/>
                <a:ea typeface="Open Sans" pitchFamily="2" charset="0"/>
                <a:cs typeface="Open Sans" pitchFamily="2" charset="0"/>
              </a:rPr>
              <a:t>Ajusta los modelos con datos de entrenamiento, ajusta parámetros con datos de validación y evalúa en los datos de prueba. Comprueba si hay sobreajuste.</a:t>
            </a:r>
          </a:p>
          <a:p>
            <a:pPr marL="353554" marR="5077" indent="-340859" defTabSz="914035" fontAlgn="auto">
              <a:lnSpc>
                <a:spcPts val="2809"/>
              </a:lnSpc>
              <a:spcBef>
                <a:spcPts val="80"/>
              </a:spcBef>
              <a:spcAft>
                <a:spcPts val="0"/>
              </a:spcAft>
              <a:buFontTx/>
              <a:buAutoNum type="arabicPeriod"/>
              <a:tabLst>
                <a:tab pos="355457"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indent="-340859" defTabSz="914035" fontAlgn="auto">
              <a:lnSpc>
                <a:spcPts val="2794"/>
              </a:lnSpc>
              <a:spcBef>
                <a:spcPts val="0"/>
              </a:spcBef>
              <a:spcAft>
                <a:spcPts val="0"/>
              </a:spcAft>
              <a:buFontTx/>
              <a:buAutoNum type="arabicPeriod"/>
              <a:tabLst>
                <a:tab pos="353554" algn="l"/>
              </a:tabLst>
            </a:pPr>
            <a:r>
              <a:rPr lang="es-EC" sz="2000" kern="0" spc="-55" noProof="0" dirty="0">
                <a:solidFill>
                  <a:sysClr val="windowText" lastClr="000000"/>
                </a:solidFill>
                <a:latin typeface="Open Sans" pitchFamily="2" charset="0"/>
                <a:ea typeface="Open Sans" pitchFamily="2" charset="0"/>
                <a:cs typeface="Open Sans" pitchFamily="2" charset="0"/>
              </a:rPr>
              <a:t>Comprueba la sensatez de los resultados del modelo final</a:t>
            </a:r>
          </a:p>
          <a:p>
            <a:pPr marL="353554" indent="-340859" defTabSz="914035" fontAlgn="auto">
              <a:lnSpc>
                <a:spcPts val="2794"/>
              </a:lnSpc>
              <a:spcBef>
                <a:spcPts val="0"/>
              </a:spcBef>
              <a:spcAft>
                <a:spcPts val="0"/>
              </a:spcAft>
              <a:buFontTx/>
              <a:buAutoNum type="arabicPeriod"/>
              <a:tabLst>
                <a:tab pos="353554" algn="l"/>
              </a:tabLst>
            </a:pPr>
            <a:endParaRPr lang="es-EC" sz="2000" kern="0" noProof="0" dirty="0">
              <a:solidFill>
                <a:sysClr val="windowText" lastClr="000000"/>
              </a:solidFill>
              <a:latin typeface="Open Sans" pitchFamily="2" charset="0"/>
              <a:ea typeface="Open Sans" pitchFamily="2" charset="0"/>
              <a:cs typeface="Open Sans" pitchFamily="2" charset="0"/>
            </a:endParaRPr>
          </a:p>
          <a:p>
            <a:pPr marL="353554" indent="-340859" defTabSz="914035" fontAlgn="auto">
              <a:spcBef>
                <a:spcPts val="25"/>
              </a:spcBef>
              <a:spcAft>
                <a:spcPts val="0"/>
              </a:spcAft>
              <a:buFontTx/>
              <a:buAutoNum type="arabicPeriod"/>
              <a:tabLst>
                <a:tab pos="353554" algn="l"/>
              </a:tabLst>
            </a:pPr>
            <a:r>
              <a:rPr lang="es-EC" sz="2000" kern="0" spc="-25" noProof="0" dirty="0">
                <a:solidFill>
                  <a:sysClr val="windowText" lastClr="000000"/>
                </a:solidFill>
                <a:latin typeface="Open Sans" pitchFamily="2" charset="0"/>
                <a:ea typeface="Open Sans" pitchFamily="2" charset="0"/>
                <a:cs typeface="Open Sans" pitchFamily="2" charset="0"/>
              </a:rPr>
              <a:t>Informa con una tabla sobre los diferentes modelos y gráficos predictivos</a:t>
            </a:r>
            <a:r>
              <a:rPr lang="es-EC" sz="2400" kern="0" spc="-25" noProof="0" dirty="0">
                <a:solidFill>
                  <a:sysClr val="windowText" lastClr="000000"/>
                </a:solidFill>
                <a:latin typeface="Open Sans" pitchFamily="2" charset="0"/>
                <a:ea typeface="Open Sans" pitchFamily="2" charset="0"/>
                <a:cs typeface="Open Sans" pitchFamily="2" charset="0"/>
              </a:rPr>
              <a:t>.</a:t>
            </a:r>
            <a:endParaRPr lang="es-EC" sz="2400" kern="0" noProof="0" dirty="0">
              <a:solidFill>
                <a:sysClr val="windowText" lastClr="000000"/>
              </a:solidFill>
              <a:latin typeface="Open Sans" pitchFamily="2" charset="0"/>
              <a:ea typeface="Open Sans" pitchFamily="2" charset="0"/>
              <a:cs typeface="Open Sans" pitchFamily="2"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3DC-1ADC-6F91-AA93-1BC5D02105DB}"/>
              </a:ext>
            </a:extLst>
          </p:cNvPr>
          <p:cNvSpPr>
            <a:spLocks noGrp="1"/>
          </p:cNvSpPr>
          <p:nvPr>
            <p:ph type="title"/>
          </p:nvPr>
        </p:nvSpPr>
        <p:spPr/>
        <p:txBody>
          <a:bodyPr/>
          <a:lstStyle/>
          <a:p>
            <a:r>
              <a:rPr lang="es-EC" dirty="0"/>
              <a:t>Tipos de Machine </a:t>
            </a:r>
            <a:r>
              <a:rPr lang="es-EC" dirty="0" err="1"/>
              <a:t>Learning</a:t>
            </a:r>
            <a:endParaRPr lang="es-EC" dirty="0"/>
          </a:p>
        </p:txBody>
      </p:sp>
      <p:sp>
        <p:nvSpPr>
          <p:cNvPr id="3" name="Rectangle: Rounded Corners 2">
            <a:extLst>
              <a:ext uri="{FF2B5EF4-FFF2-40B4-BE49-F238E27FC236}">
                <a16:creationId xmlns:a16="http://schemas.microsoft.com/office/drawing/2014/main" id="{F695E294-98DE-0C05-4BED-8B55D9FA0168}"/>
              </a:ext>
            </a:extLst>
          </p:cNvPr>
          <p:cNvSpPr/>
          <p:nvPr/>
        </p:nvSpPr>
        <p:spPr>
          <a:xfrm>
            <a:off x="3679666" y="1517361"/>
            <a:ext cx="4373880" cy="1100097"/>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3200" b="1" dirty="0">
                <a:solidFill>
                  <a:schemeClr val="tx2"/>
                </a:solidFill>
                <a:latin typeface="Open Sans" pitchFamily="2" charset="0"/>
                <a:ea typeface="Open Sans" pitchFamily="2" charset="0"/>
                <a:cs typeface="Open Sans" pitchFamily="2" charset="0"/>
              </a:rPr>
              <a:t>Machine </a:t>
            </a:r>
            <a:r>
              <a:rPr lang="es-EC" sz="3200" b="1" dirty="0" err="1">
                <a:solidFill>
                  <a:schemeClr val="tx2"/>
                </a:solidFill>
                <a:latin typeface="Open Sans" pitchFamily="2" charset="0"/>
                <a:ea typeface="Open Sans" pitchFamily="2" charset="0"/>
                <a:cs typeface="Open Sans" pitchFamily="2" charset="0"/>
              </a:rPr>
              <a:t>Learning</a:t>
            </a:r>
            <a:endParaRPr lang="es-EC" sz="3200" b="1" dirty="0">
              <a:solidFill>
                <a:schemeClr val="tx2"/>
              </a:solidFill>
              <a:latin typeface="Open Sans" pitchFamily="2" charset="0"/>
              <a:ea typeface="Open Sans" pitchFamily="2" charset="0"/>
              <a:cs typeface="Open Sans" pitchFamily="2" charset="0"/>
            </a:endParaRPr>
          </a:p>
        </p:txBody>
      </p:sp>
      <p:sp>
        <p:nvSpPr>
          <p:cNvPr id="4" name="Rectangle: Rounded Corners 3">
            <a:extLst>
              <a:ext uri="{FF2B5EF4-FFF2-40B4-BE49-F238E27FC236}">
                <a16:creationId xmlns:a16="http://schemas.microsoft.com/office/drawing/2014/main" id="{ECCE4C95-902E-4F61-E87D-20B65F830D78}"/>
              </a:ext>
            </a:extLst>
          </p:cNvPr>
          <p:cNvSpPr/>
          <p:nvPr/>
        </p:nvSpPr>
        <p:spPr>
          <a:xfrm>
            <a:off x="418306" y="351427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supervisado</a:t>
            </a:r>
          </a:p>
        </p:txBody>
      </p:sp>
      <p:sp>
        <p:nvSpPr>
          <p:cNvPr id="5" name="Rectangle: Rounded Corners 4">
            <a:extLst>
              <a:ext uri="{FF2B5EF4-FFF2-40B4-BE49-F238E27FC236}">
                <a16:creationId xmlns:a16="http://schemas.microsoft.com/office/drawing/2014/main" id="{2D3CAB9A-B7FA-8B0D-36ED-AC2630B1CABA}"/>
              </a:ext>
            </a:extLst>
          </p:cNvPr>
          <p:cNvSpPr/>
          <p:nvPr/>
        </p:nvSpPr>
        <p:spPr>
          <a:xfrm>
            <a:off x="3252865" y="351427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no supervisado</a:t>
            </a:r>
          </a:p>
        </p:txBody>
      </p:sp>
      <p:sp>
        <p:nvSpPr>
          <p:cNvPr id="6" name="Rectangle: Rounded Corners 5">
            <a:extLst>
              <a:ext uri="{FF2B5EF4-FFF2-40B4-BE49-F238E27FC236}">
                <a16:creationId xmlns:a16="http://schemas.microsoft.com/office/drawing/2014/main" id="{02FAD766-4F06-A842-182E-F7766A1DEE85}"/>
              </a:ext>
            </a:extLst>
          </p:cNvPr>
          <p:cNvSpPr/>
          <p:nvPr/>
        </p:nvSpPr>
        <p:spPr>
          <a:xfrm>
            <a:off x="6087424" y="3514272"/>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por refuerzo</a:t>
            </a:r>
          </a:p>
        </p:txBody>
      </p:sp>
      <p:sp>
        <p:nvSpPr>
          <p:cNvPr id="7" name="Rectangle: Rounded Corners 6">
            <a:extLst>
              <a:ext uri="{FF2B5EF4-FFF2-40B4-BE49-F238E27FC236}">
                <a16:creationId xmlns:a16="http://schemas.microsoft.com/office/drawing/2014/main" id="{2785C4FC-64FE-67D6-DFBA-D29F2EE11094}"/>
              </a:ext>
            </a:extLst>
          </p:cNvPr>
          <p:cNvSpPr/>
          <p:nvPr/>
        </p:nvSpPr>
        <p:spPr>
          <a:xfrm>
            <a:off x="8921983" y="3514272"/>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800" b="1" dirty="0">
                <a:solidFill>
                  <a:schemeClr val="tx2"/>
                </a:solidFill>
                <a:latin typeface="Open Sans" pitchFamily="2" charset="0"/>
                <a:ea typeface="Open Sans" pitchFamily="2" charset="0"/>
                <a:cs typeface="Open Sans" pitchFamily="2" charset="0"/>
              </a:rPr>
              <a:t>Aprendizaje </a:t>
            </a:r>
          </a:p>
          <a:p>
            <a:pPr algn="ctr"/>
            <a:r>
              <a:rPr lang="es-EC" sz="1800" b="1" dirty="0" err="1">
                <a:solidFill>
                  <a:schemeClr val="tx2"/>
                </a:solidFill>
                <a:latin typeface="Open Sans" pitchFamily="2" charset="0"/>
                <a:ea typeface="Open Sans" pitchFamily="2" charset="0"/>
                <a:cs typeface="Open Sans" pitchFamily="2" charset="0"/>
              </a:rPr>
              <a:t>auto-supervisado</a:t>
            </a:r>
            <a:endParaRPr lang="es-EC" sz="1800" b="1" dirty="0">
              <a:solidFill>
                <a:schemeClr val="tx2"/>
              </a:solidFill>
              <a:latin typeface="Open Sans" pitchFamily="2" charset="0"/>
              <a:ea typeface="Open Sans" pitchFamily="2" charset="0"/>
              <a:cs typeface="Open Sans" pitchFamily="2" charset="0"/>
            </a:endParaRPr>
          </a:p>
        </p:txBody>
      </p:sp>
      <p:cxnSp>
        <p:nvCxnSpPr>
          <p:cNvPr id="10" name="Connector: Elbow 9">
            <a:extLst>
              <a:ext uri="{FF2B5EF4-FFF2-40B4-BE49-F238E27FC236}">
                <a16:creationId xmlns:a16="http://schemas.microsoft.com/office/drawing/2014/main" id="{04802870-9EE4-0364-C120-CC9186FFEBAC}"/>
              </a:ext>
            </a:extLst>
          </p:cNvPr>
          <p:cNvCxnSpPr>
            <a:stCxn id="3" idx="2"/>
            <a:endCxn id="4" idx="0"/>
          </p:cNvCxnSpPr>
          <p:nvPr/>
        </p:nvCxnSpPr>
        <p:spPr>
          <a:xfrm rot="5400000">
            <a:off x="3309624" y="957290"/>
            <a:ext cx="896815" cy="4217151"/>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972D3888-D64E-A586-587E-72B2C01C1723}"/>
              </a:ext>
            </a:extLst>
          </p:cNvPr>
          <p:cNvCxnSpPr>
            <a:stCxn id="3" idx="2"/>
            <a:endCxn id="5" idx="0"/>
          </p:cNvCxnSpPr>
          <p:nvPr/>
        </p:nvCxnSpPr>
        <p:spPr>
          <a:xfrm rot="5400000">
            <a:off x="4726903" y="2374569"/>
            <a:ext cx="896815" cy="1382592"/>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4C031A2F-9A66-296E-D98A-7F072277ABFB}"/>
              </a:ext>
            </a:extLst>
          </p:cNvPr>
          <p:cNvCxnSpPr>
            <a:stCxn id="3" idx="2"/>
            <a:endCxn id="6" idx="0"/>
          </p:cNvCxnSpPr>
          <p:nvPr/>
        </p:nvCxnSpPr>
        <p:spPr>
          <a:xfrm rot="16200000" flipH="1">
            <a:off x="6144182" y="2339881"/>
            <a:ext cx="896814" cy="1451967"/>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3CB45CC1-FE07-6779-179B-628EC5065FBB}"/>
              </a:ext>
            </a:extLst>
          </p:cNvPr>
          <p:cNvCxnSpPr>
            <a:stCxn id="3" idx="2"/>
            <a:endCxn id="7" idx="0"/>
          </p:cNvCxnSpPr>
          <p:nvPr/>
        </p:nvCxnSpPr>
        <p:spPr>
          <a:xfrm rot="16200000" flipH="1">
            <a:off x="7561462" y="922602"/>
            <a:ext cx="896814" cy="4286526"/>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912BA3C-637D-291C-C124-360BBF26DE7E}"/>
              </a:ext>
            </a:extLst>
          </p:cNvPr>
          <p:cNvSpPr txBox="1"/>
          <p:nvPr/>
        </p:nvSpPr>
        <p:spPr>
          <a:xfrm>
            <a:off x="532497" y="4637519"/>
            <a:ext cx="2233914" cy="1723549"/>
          </a:xfrm>
          <a:prstGeom prst="rect">
            <a:avLst/>
          </a:prstGeom>
          <a:noFill/>
        </p:spPr>
        <p:txBody>
          <a:bodyPr wrap="square" lIns="0" tIns="0" rIns="0" bIns="0" rtlCol="0">
            <a:spAutoFit/>
          </a:bodyPr>
          <a:lstStyle/>
          <a:p>
            <a:r>
              <a:rPr lang="es-EC" sz="1400" dirty="0">
                <a:solidFill>
                  <a:schemeClr val="bg2"/>
                </a:solidFill>
                <a:latin typeface="Open Sans" pitchFamily="2" charset="0"/>
                <a:ea typeface="Open Sans" pitchFamily="2" charset="0"/>
                <a:cs typeface="Open Sans" pitchFamily="2" charset="0"/>
              </a:rPr>
              <a:t>Clasificación</a:t>
            </a:r>
          </a:p>
          <a:p>
            <a:r>
              <a:rPr lang="es-EC" sz="1400" dirty="0">
                <a:solidFill>
                  <a:schemeClr val="bg2"/>
                </a:solidFill>
                <a:latin typeface="Open Sans" pitchFamily="2" charset="0"/>
                <a:ea typeface="Open Sans" pitchFamily="2" charset="0"/>
                <a:cs typeface="Open Sans" pitchFamily="2" charset="0"/>
              </a:rPr>
              <a:t>Regresión</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Predecir el uso de suelo</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Aprende comparando predicciones con la respuesta correcta</a:t>
            </a:r>
          </a:p>
        </p:txBody>
      </p:sp>
      <p:sp>
        <p:nvSpPr>
          <p:cNvPr id="19" name="TextBox 18">
            <a:extLst>
              <a:ext uri="{FF2B5EF4-FFF2-40B4-BE49-F238E27FC236}">
                <a16:creationId xmlns:a16="http://schemas.microsoft.com/office/drawing/2014/main" id="{DBFDEEA2-63CA-BAB9-CD4C-03516B76BCF5}"/>
              </a:ext>
            </a:extLst>
          </p:cNvPr>
          <p:cNvSpPr txBox="1"/>
          <p:nvPr/>
        </p:nvSpPr>
        <p:spPr>
          <a:xfrm>
            <a:off x="3252864" y="4614370"/>
            <a:ext cx="2613741" cy="1723549"/>
          </a:xfrm>
          <a:prstGeom prst="rect">
            <a:avLst/>
          </a:prstGeom>
          <a:noFill/>
        </p:spPr>
        <p:txBody>
          <a:bodyPr wrap="square" lIns="0" tIns="0" rIns="0" bIns="0" rtlCol="0">
            <a:spAutoFit/>
          </a:bodyPr>
          <a:lstStyle/>
          <a:p>
            <a:r>
              <a:rPr lang="es-EC" sz="1400" dirty="0" err="1">
                <a:solidFill>
                  <a:schemeClr val="bg2"/>
                </a:solidFill>
                <a:latin typeface="Open Sans" pitchFamily="2" charset="0"/>
                <a:ea typeface="Open Sans" pitchFamily="2" charset="0"/>
                <a:cs typeface="Open Sans" pitchFamily="2" charset="0"/>
              </a:rPr>
              <a:t>Clustering</a:t>
            </a:r>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Reducción de dimensionalidad</a:t>
            </a:r>
          </a:p>
          <a:p>
            <a:r>
              <a:rPr lang="es-EC" sz="1400" dirty="0">
                <a:solidFill>
                  <a:schemeClr val="bg2"/>
                </a:solidFill>
                <a:latin typeface="Open Sans" pitchFamily="2" charset="0"/>
                <a:ea typeface="Open Sans" pitchFamily="2" charset="0"/>
                <a:cs typeface="Open Sans" pitchFamily="2" charset="0"/>
              </a:rPr>
              <a:t>Detección de anomalías</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Crear tipologías de edificios</a:t>
            </a: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Explora patrones sin saber “la respuesta”.</a:t>
            </a:r>
            <a:endParaRPr lang="es-EC" sz="1400" dirty="0">
              <a:solidFill>
                <a:schemeClr val="bg2"/>
              </a:solidFill>
              <a:latin typeface="Open Sans" pitchFamily="2"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927CF60-93A3-C0FD-EC08-5421E0004E29}"/>
              </a:ext>
            </a:extLst>
          </p:cNvPr>
          <p:cNvSpPr txBox="1"/>
          <p:nvPr/>
        </p:nvSpPr>
        <p:spPr>
          <a:xfrm>
            <a:off x="6101556" y="4734177"/>
            <a:ext cx="2613741" cy="1723549"/>
          </a:xfrm>
          <a:prstGeom prst="rect">
            <a:avLst/>
          </a:prstGeom>
          <a:noFill/>
        </p:spPr>
        <p:txBody>
          <a:bodyPr wrap="square" lIns="0" tIns="0" rIns="0" bIns="0" rtlCol="0">
            <a:spAutoFit/>
          </a:bodyPr>
          <a:lstStyle/>
          <a:p>
            <a:r>
              <a:rPr lang="es-EC" sz="1400" dirty="0">
                <a:solidFill>
                  <a:schemeClr val="bg2"/>
                </a:solidFill>
                <a:latin typeface="Open Sans" pitchFamily="2" charset="0"/>
                <a:ea typeface="Open Sans" pitchFamily="2" charset="0"/>
                <a:cs typeface="Open Sans" pitchFamily="2" charset="0"/>
              </a:rPr>
              <a:t>Decisión secuencias</a:t>
            </a:r>
          </a:p>
          <a:p>
            <a:r>
              <a:rPr lang="es-EC" sz="1400" dirty="0">
                <a:solidFill>
                  <a:schemeClr val="bg2"/>
                </a:solidFill>
                <a:latin typeface="Open Sans" pitchFamily="2" charset="0"/>
                <a:ea typeface="Open Sans" pitchFamily="2" charset="0"/>
                <a:cs typeface="Open Sans" pitchFamily="2" charset="0"/>
              </a:rPr>
              <a:t>Control</a:t>
            </a:r>
          </a:p>
          <a:p>
            <a:r>
              <a:rPr lang="es-EC" sz="1400" dirty="0">
                <a:solidFill>
                  <a:schemeClr val="bg2"/>
                </a:solidFill>
                <a:latin typeface="Open Sans" pitchFamily="2" charset="0"/>
                <a:ea typeface="Open Sans" pitchFamily="2" charset="0"/>
                <a:cs typeface="Open Sans" pitchFamily="2" charset="0"/>
              </a:rPr>
              <a:t>Juegos, robótica</a:t>
            </a: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Crear tipologías de edificios</a:t>
            </a: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Aprende por prueba y error interactuando con un entorno.</a:t>
            </a:r>
            <a:endParaRPr lang="es-EC" sz="1400" dirty="0">
              <a:solidFill>
                <a:schemeClr val="bg2"/>
              </a:solidFill>
              <a:latin typeface="Open Sans" pitchFamily="2"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5F9A6117-99AC-0A33-8EA7-A40560674923}"/>
              </a:ext>
            </a:extLst>
          </p:cNvPr>
          <p:cNvSpPr txBox="1"/>
          <p:nvPr/>
        </p:nvSpPr>
        <p:spPr>
          <a:xfrm>
            <a:off x="9044175" y="4734176"/>
            <a:ext cx="2613741" cy="1938992"/>
          </a:xfrm>
          <a:prstGeom prst="rect">
            <a:avLst/>
          </a:prstGeom>
          <a:noFill/>
        </p:spPr>
        <p:txBody>
          <a:bodyPr wrap="square" lIns="0" tIns="0" rIns="0" bIns="0" rtlCol="0">
            <a:spAutoFit/>
          </a:bodyPr>
          <a:lstStyle/>
          <a:p>
            <a:r>
              <a:rPr lang="es-EC" sz="1400" dirty="0" err="1">
                <a:solidFill>
                  <a:schemeClr val="bg2"/>
                </a:solidFill>
                <a:latin typeface="Open Sans" pitchFamily="2" charset="0"/>
                <a:ea typeface="Open Sans" pitchFamily="2" charset="0"/>
                <a:cs typeface="Open Sans" pitchFamily="2" charset="0"/>
              </a:rPr>
              <a:t>Prediccion</a:t>
            </a:r>
            <a:r>
              <a:rPr lang="es-EC" sz="1400" dirty="0">
                <a:solidFill>
                  <a:schemeClr val="bg2"/>
                </a:solidFill>
                <a:latin typeface="Open Sans" pitchFamily="2" charset="0"/>
                <a:ea typeface="Open Sans" pitchFamily="2" charset="0"/>
                <a:cs typeface="Open Sans" pitchFamily="2" charset="0"/>
              </a:rPr>
              <a:t> a partes faltantes</a:t>
            </a:r>
          </a:p>
          <a:p>
            <a:r>
              <a:rPr lang="es-EC" sz="1400" dirty="0" err="1">
                <a:solidFill>
                  <a:schemeClr val="bg2"/>
                </a:solidFill>
                <a:latin typeface="Open Sans" pitchFamily="2" charset="0"/>
                <a:ea typeface="Open Sans" pitchFamily="2" charset="0"/>
                <a:cs typeface="Open Sans" pitchFamily="2" charset="0"/>
              </a:rPr>
              <a:t>Foundation</a:t>
            </a:r>
            <a:r>
              <a:rPr lang="es-EC" sz="1400" dirty="0">
                <a:solidFill>
                  <a:schemeClr val="bg2"/>
                </a:solidFill>
                <a:latin typeface="Open Sans" pitchFamily="2" charset="0"/>
                <a:ea typeface="Open Sans" pitchFamily="2" charset="0"/>
                <a:cs typeface="Open Sans" pitchFamily="2" charset="0"/>
              </a:rPr>
              <a:t> </a:t>
            </a:r>
            <a:r>
              <a:rPr lang="es-EC" sz="1400" dirty="0" err="1">
                <a:solidFill>
                  <a:schemeClr val="bg2"/>
                </a:solidFill>
                <a:latin typeface="Open Sans" pitchFamily="2" charset="0"/>
                <a:ea typeface="Open Sans" pitchFamily="2" charset="0"/>
                <a:cs typeface="Open Sans" pitchFamily="2" charset="0"/>
              </a:rPr>
              <a:t>models</a:t>
            </a:r>
            <a:endParaRPr lang="es-EC" sz="1400" dirty="0">
              <a:solidFill>
                <a:schemeClr val="bg2"/>
              </a:solidFill>
              <a:latin typeface="Open Sans" pitchFamily="2" charset="0"/>
              <a:ea typeface="Open Sans" pitchFamily="2" charset="0"/>
              <a:cs typeface="Open Sans" pitchFamily="2" charset="0"/>
            </a:endParaRPr>
          </a:p>
          <a:p>
            <a:r>
              <a:rPr lang="es-EC" sz="1400" dirty="0" err="1">
                <a:solidFill>
                  <a:schemeClr val="bg2"/>
                </a:solidFill>
                <a:latin typeface="Open Sans" pitchFamily="2" charset="0"/>
                <a:ea typeface="Open Sans" pitchFamily="2" charset="0"/>
                <a:cs typeface="Open Sans" pitchFamily="2" charset="0"/>
              </a:rPr>
              <a:t>Pre-entrenamiento</a:t>
            </a:r>
            <a:endParaRPr lang="es-EC" sz="1400" dirty="0">
              <a:solidFill>
                <a:schemeClr val="bg2"/>
              </a:solidFill>
              <a:latin typeface="Open Sans" pitchFamily="2" charset="0"/>
              <a:ea typeface="Open Sans" pitchFamily="2" charset="0"/>
              <a:cs typeface="Open Sans" pitchFamily="2" charset="0"/>
            </a:endParaRPr>
          </a:p>
          <a:p>
            <a:endParaRPr lang="es-EC" sz="1400" dirty="0">
              <a:solidFill>
                <a:schemeClr val="bg2"/>
              </a:solidFill>
              <a:latin typeface="Open Sans" pitchFamily="2" charset="0"/>
              <a:ea typeface="Open Sans" pitchFamily="2" charset="0"/>
              <a:cs typeface="Open Sans" pitchFamily="2" charset="0"/>
            </a:endParaRPr>
          </a:p>
          <a:p>
            <a:r>
              <a:rPr lang="es-EC" sz="1400" dirty="0">
                <a:solidFill>
                  <a:schemeClr val="bg2"/>
                </a:solidFill>
                <a:latin typeface="Open Sans" pitchFamily="2" charset="0"/>
                <a:ea typeface="Open Sans" pitchFamily="2" charset="0"/>
                <a:cs typeface="Open Sans" pitchFamily="2" charset="0"/>
              </a:rPr>
              <a:t>Ej. </a:t>
            </a:r>
            <a:r>
              <a:rPr lang="es-EC" sz="1400" dirty="0" err="1">
                <a:solidFill>
                  <a:schemeClr val="bg2"/>
                </a:solidFill>
                <a:latin typeface="Open Sans" pitchFamily="2" charset="0"/>
                <a:ea typeface="Open Sans" pitchFamily="2" charset="0"/>
                <a:cs typeface="Open Sans" pitchFamily="2" charset="0"/>
              </a:rPr>
              <a:t>ChatGPT</a:t>
            </a:r>
            <a:r>
              <a:rPr lang="es-EC" sz="1400" dirty="0">
                <a:solidFill>
                  <a:schemeClr val="bg2"/>
                </a:solidFill>
                <a:latin typeface="Open Sans" pitchFamily="2" charset="0"/>
                <a:ea typeface="Open Sans" pitchFamily="2" charset="0"/>
                <a:cs typeface="Open Sans" pitchFamily="2" charset="0"/>
              </a:rPr>
              <a:t> / </a:t>
            </a:r>
            <a:r>
              <a:rPr lang="es-EC" sz="1400" dirty="0" err="1">
                <a:solidFill>
                  <a:schemeClr val="bg2"/>
                </a:solidFill>
                <a:latin typeface="Open Sans" pitchFamily="2" charset="0"/>
                <a:ea typeface="Open Sans" pitchFamily="2" charset="0"/>
                <a:cs typeface="Open Sans" pitchFamily="2" charset="0"/>
              </a:rPr>
              <a:t>MidJourney</a:t>
            </a:r>
            <a:endParaRPr lang="es-EC" sz="1400" dirty="0">
              <a:solidFill>
                <a:schemeClr val="bg2"/>
              </a:solidFill>
              <a:latin typeface="Open Sans" pitchFamily="2" charset="0"/>
              <a:ea typeface="Open Sans" pitchFamily="2" charset="0"/>
              <a:cs typeface="Open Sans" pitchFamily="2" charset="0"/>
            </a:endParaRPr>
          </a:p>
          <a:p>
            <a:endParaRPr lang="es-EC" sz="1400" dirty="0">
              <a:solidFill>
                <a:schemeClr val="bg2"/>
              </a:solidFill>
              <a:latin typeface="Open Sans" pitchFamily="2" charset="0"/>
              <a:ea typeface="Open Sans" pitchFamily="2" charset="0"/>
              <a:cs typeface="Open Sans" pitchFamily="2" charset="0"/>
            </a:endParaRPr>
          </a:p>
          <a:p>
            <a:r>
              <a:rPr lang="es-ES" sz="1400" dirty="0">
                <a:solidFill>
                  <a:schemeClr val="bg2"/>
                </a:solidFill>
                <a:latin typeface="Open Sans" pitchFamily="2" charset="0"/>
                <a:ea typeface="Open Sans" pitchFamily="2" charset="0"/>
                <a:cs typeface="Open Sans" pitchFamily="2" charset="0"/>
              </a:rPr>
              <a:t>Aprende sin etiquetas humanas, creando su propio “objetivo”</a:t>
            </a:r>
            <a:endParaRPr lang="es-EC" sz="14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111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D3F1442-AEFF-705B-33A7-612176737896}"/>
              </a:ext>
            </a:extLst>
          </p:cNvPr>
          <p:cNvSpPr>
            <a:spLocks noGrp="1"/>
          </p:cNvSpPr>
          <p:nvPr>
            <p:ph type="body" sz="quarter" idx="10"/>
          </p:nvPr>
        </p:nvSpPr>
        <p:spPr/>
        <p:txBody>
          <a:bodyPr/>
          <a:lstStyle/>
          <a:p>
            <a:r>
              <a:rPr lang="es-EC" dirty="0"/>
              <a:t>Modelos de clasificación</a:t>
            </a:r>
          </a:p>
        </p:txBody>
      </p:sp>
    </p:spTree>
    <p:extLst>
      <p:ext uri="{BB962C8B-B14F-4D97-AF65-F5344CB8AC3E}">
        <p14:creationId xmlns:p14="http://schemas.microsoft.com/office/powerpoint/2010/main" val="31485117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a:extLst>
              <a:ext uri="{FF2B5EF4-FFF2-40B4-BE49-F238E27FC236}">
                <a16:creationId xmlns:a16="http://schemas.microsoft.com/office/drawing/2014/main" id="{59DDAFEB-3163-3B27-6436-5EDAA3D41C23}"/>
              </a:ext>
            </a:extLst>
          </p:cNvPr>
          <p:cNvSpPr>
            <a:spLocks noGrp="1"/>
          </p:cNvSpPr>
          <p:nvPr>
            <p:ph type="title"/>
          </p:nvPr>
        </p:nvSpPr>
        <p:spPr/>
        <p:txBody>
          <a:bodyPr/>
          <a:lstStyle/>
          <a:p>
            <a:r>
              <a:rPr lang="es-ES" dirty="0"/>
              <a:t>Algoritmos de entrenamiento K-vecinos más cercanos</a:t>
            </a:r>
            <a:endParaRPr lang="es-EC" dirty="0"/>
          </a:p>
        </p:txBody>
      </p:sp>
      <p:grpSp>
        <p:nvGrpSpPr>
          <p:cNvPr id="4" name="object 4"/>
          <p:cNvGrpSpPr/>
          <p:nvPr/>
        </p:nvGrpSpPr>
        <p:grpSpPr>
          <a:xfrm>
            <a:off x="5752777" y="1424576"/>
            <a:ext cx="5796603" cy="4366016"/>
            <a:chOff x="5753402" y="1874837"/>
            <a:chExt cx="5799455" cy="4368165"/>
          </a:xfrm>
        </p:grpSpPr>
        <p:sp>
          <p:nvSpPr>
            <p:cNvPr id="5" name="object 5"/>
            <p:cNvSpPr/>
            <p:nvPr/>
          </p:nvSpPr>
          <p:spPr>
            <a:xfrm>
              <a:off x="5759752" y="1881187"/>
              <a:ext cx="0" cy="4355465"/>
            </a:xfrm>
            <a:custGeom>
              <a:avLst/>
              <a:gdLst/>
              <a:ahLst/>
              <a:cxnLst/>
              <a:rect l="l" t="t" r="r" b="b"/>
              <a:pathLst>
                <a:path h="4355465">
                  <a:moveTo>
                    <a:pt x="0" y="0"/>
                  </a:moveTo>
                  <a:lnTo>
                    <a:pt x="1" y="4355127"/>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6" name="object 6"/>
            <p:cNvSpPr/>
            <p:nvPr/>
          </p:nvSpPr>
          <p:spPr>
            <a:xfrm>
              <a:off x="5759752" y="6236315"/>
              <a:ext cx="5786755"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7" name="object 7"/>
            <p:cNvSpPr/>
            <p:nvPr/>
          </p:nvSpPr>
          <p:spPr>
            <a:xfrm>
              <a:off x="6839864" y="2678772"/>
              <a:ext cx="1732914" cy="873125"/>
            </a:xfrm>
            <a:custGeom>
              <a:avLst/>
              <a:gdLst/>
              <a:ahLst/>
              <a:cxnLst/>
              <a:rect l="l" t="t" r="r" b="b"/>
              <a:pathLst>
                <a:path w="1732915" h="873125">
                  <a:moveTo>
                    <a:pt x="298843" y="758647"/>
                  </a:moveTo>
                  <a:lnTo>
                    <a:pt x="149428" y="501027"/>
                  </a:lnTo>
                  <a:lnTo>
                    <a:pt x="0" y="758647"/>
                  </a:lnTo>
                  <a:lnTo>
                    <a:pt x="298843" y="758647"/>
                  </a:lnTo>
                  <a:close/>
                </a:path>
                <a:path w="1732915" h="873125">
                  <a:moveTo>
                    <a:pt x="298843" y="257619"/>
                  </a:moveTo>
                  <a:lnTo>
                    <a:pt x="149428" y="0"/>
                  </a:lnTo>
                  <a:lnTo>
                    <a:pt x="0" y="257619"/>
                  </a:lnTo>
                  <a:lnTo>
                    <a:pt x="298843" y="257619"/>
                  </a:lnTo>
                  <a:close/>
                </a:path>
                <a:path w="1732915" h="873125">
                  <a:moveTo>
                    <a:pt x="956411" y="873074"/>
                  </a:moveTo>
                  <a:lnTo>
                    <a:pt x="806996" y="615442"/>
                  </a:lnTo>
                  <a:lnTo>
                    <a:pt x="657567" y="873074"/>
                  </a:lnTo>
                  <a:lnTo>
                    <a:pt x="956411" y="873074"/>
                  </a:lnTo>
                  <a:close/>
                </a:path>
                <a:path w="1732915" h="873125">
                  <a:moveTo>
                    <a:pt x="1102817" y="257619"/>
                  </a:moveTo>
                  <a:lnTo>
                    <a:pt x="953401" y="0"/>
                  </a:lnTo>
                  <a:lnTo>
                    <a:pt x="803973" y="257619"/>
                  </a:lnTo>
                  <a:lnTo>
                    <a:pt x="1102817" y="257619"/>
                  </a:lnTo>
                  <a:close/>
                </a:path>
                <a:path w="1732915" h="873125">
                  <a:moveTo>
                    <a:pt x="1732305" y="650951"/>
                  </a:moveTo>
                  <a:lnTo>
                    <a:pt x="1582877" y="393331"/>
                  </a:lnTo>
                  <a:lnTo>
                    <a:pt x="1433461" y="650951"/>
                  </a:lnTo>
                  <a:lnTo>
                    <a:pt x="1732305" y="650951"/>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8" name="object 8"/>
            <p:cNvSpPr/>
            <p:nvPr/>
          </p:nvSpPr>
          <p:spPr>
            <a:xfrm>
              <a:off x="8215185" y="4011701"/>
              <a:ext cx="1641475" cy="1656714"/>
            </a:xfrm>
            <a:custGeom>
              <a:avLst/>
              <a:gdLst/>
              <a:ahLst/>
              <a:cxnLst/>
              <a:rect l="l" t="t" r="r" b="b"/>
              <a:pathLst>
                <a:path w="1641475" h="1656714">
                  <a:moveTo>
                    <a:pt x="269557" y="1386801"/>
                  </a:moveTo>
                  <a:lnTo>
                    <a:pt x="0" y="1386801"/>
                  </a:lnTo>
                  <a:lnTo>
                    <a:pt x="0" y="1656359"/>
                  </a:lnTo>
                  <a:lnTo>
                    <a:pt x="269557" y="1656359"/>
                  </a:lnTo>
                  <a:lnTo>
                    <a:pt x="269557" y="1386801"/>
                  </a:lnTo>
                  <a:close/>
                </a:path>
                <a:path w="1641475" h="1656714">
                  <a:moveTo>
                    <a:pt x="1022794" y="1353096"/>
                  </a:moveTo>
                  <a:lnTo>
                    <a:pt x="753237" y="1353096"/>
                  </a:lnTo>
                  <a:lnTo>
                    <a:pt x="753237" y="1622653"/>
                  </a:lnTo>
                  <a:lnTo>
                    <a:pt x="1022794" y="1622653"/>
                  </a:lnTo>
                  <a:lnTo>
                    <a:pt x="1022794" y="1353096"/>
                  </a:lnTo>
                  <a:close/>
                </a:path>
                <a:path w="1641475" h="1656714">
                  <a:moveTo>
                    <a:pt x="1432712" y="0"/>
                  </a:moveTo>
                  <a:lnTo>
                    <a:pt x="1163154" y="0"/>
                  </a:lnTo>
                  <a:lnTo>
                    <a:pt x="1163154" y="269557"/>
                  </a:lnTo>
                  <a:lnTo>
                    <a:pt x="1432712" y="269557"/>
                  </a:lnTo>
                  <a:lnTo>
                    <a:pt x="1432712" y="0"/>
                  </a:lnTo>
                  <a:close/>
                </a:path>
                <a:path w="1641475" h="1656714">
                  <a:moveTo>
                    <a:pt x="1641462" y="1218323"/>
                  </a:moveTo>
                  <a:lnTo>
                    <a:pt x="1371904" y="1218323"/>
                  </a:lnTo>
                  <a:lnTo>
                    <a:pt x="1371904" y="1487881"/>
                  </a:lnTo>
                  <a:lnTo>
                    <a:pt x="1641462" y="1487881"/>
                  </a:lnTo>
                  <a:lnTo>
                    <a:pt x="1641462" y="1218323"/>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9" name="object 9"/>
            <p:cNvSpPr/>
            <p:nvPr/>
          </p:nvSpPr>
          <p:spPr>
            <a:xfrm>
              <a:off x="6589213" y="2234369"/>
              <a:ext cx="1129665" cy="573405"/>
            </a:xfrm>
            <a:custGeom>
              <a:avLst/>
              <a:gdLst/>
              <a:ahLst/>
              <a:cxnLst/>
              <a:rect l="l" t="t" r="r" b="b"/>
              <a:pathLst>
                <a:path w="1129665" h="573405">
                  <a:moveTo>
                    <a:pt x="1062776" y="535991"/>
                  </a:moveTo>
                  <a:lnTo>
                    <a:pt x="1044150" y="572824"/>
                  </a:lnTo>
                  <a:lnTo>
                    <a:pt x="1129343" y="573211"/>
                  </a:lnTo>
                  <a:lnTo>
                    <a:pt x="1110160" y="547390"/>
                  </a:lnTo>
                  <a:lnTo>
                    <a:pt x="1071246" y="547390"/>
                  </a:lnTo>
                  <a:lnTo>
                    <a:pt x="1060040" y="541723"/>
                  </a:lnTo>
                  <a:lnTo>
                    <a:pt x="1074111" y="541723"/>
                  </a:lnTo>
                  <a:lnTo>
                    <a:pt x="1062776" y="535991"/>
                  </a:lnTo>
                  <a:close/>
                </a:path>
                <a:path w="1129665" h="573405">
                  <a:moveTo>
                    <a:pt x="2866" y="0"/>
                  </a:moveTo>
                  <a:lnTo>
                    <a:pt x="0" y="5666"/>
                  </a:lnTo>
                  <a:lnTo>
                    <a:pt x="1071246" y="547390"/>
                  </a:lnTo>
                  <a:lnTo>
                    <a:pt x="1074111" y="541723"/>
                  </a:lnTo>
                  <a:lnTo>
                    <a:pt x="1059878" y="541723"/>
                  </a:lnTo>
                  <a:lnTo>
                    <a:pt x="1062776" y="535991"/>
                  </a:lnTo>
                  <a:lnTo>
                    <a:pt x="2866" y="0"/>
                  </a:lnTo>
                  <a:close/>
                </a:path>
                <a:path w="1129665" h="573405">
                  <a:moveTo>
                    <a:pt x="1078537" y="504825"/>
                  </a:moveTo>
                  <a:lnTo>
                    <a:pt x="1062776" y="535991"/>
                  </a:lnTo>
                  <a:lnTo>
                    <a:pt x="1074111" y="541723"/>
                  </a:lnTo>
                  <a:lnTo>
                    <a:pt x="1071246" y="547390"/>
                  </a:lnTo>
                  <a:lnTo>
                    <a:pt x="1110160" y="547390"/>
                  </a:lnTo>
                  <a:lnTo>
                    <a:pt x="1078537" y="504825"/>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0" name="object 10"/>
            <p:cNvSpPr/>
            <p:nvPr/>
          </p:nvSpPr>
          <p:spPr>
            <a:xfrm>
              <a:off x="7966151" y="2665018"/>
              <a:ext cx="1168400" cy="1652270"/>
            </a:xfrm>
            <a:custGeom>
              <a:avLst/>
              <a:gdLst/>
              <a:ahLst/>
              <a:cxnLst/>
              <a:rect l="l" t="t" r="r" b="b"/>
              <a:pathLst>
                <a:path w="1168400" h="1652270">
                  <a:moveTo>
                    <a:pt x="312458" y="156235"/>
                  </a:moveTo>
                  <a:lnTo>
                    <a:pt x="304495" y="106845"/>
                  </a:lnTo>
                  <a:lnTo>
                    <a:pt x="282321" y="63969"/>
                  </a:lnTo>
                  <a:lnTo>
                    <a:pt x="248500" y="30149"/>
                  </a:lnTo>
                  <a:lnTo>
                    <a:pt x="205613" y="7962"/>
                  </a:lnTo>
                  <a:lnTo>
                    <a:pt x="156235" y="0"/>
                  </a:lnTo>
                  <a:lnTo>
                    <a:pt x="106857" y="7962"/>
                  </a:lnTo>
                  <a:lnTo>
                    <a:pt x="63969" y="30149"/>
                  </a:lnTo>
                  <a:lnTo>
                    <a:pt x="30149" y="63969"/>
                  </a:lnTo>
                  <a:lnTo>
                    <a:pt x="7975" y="106845"/>
                  </a:lnTo>
                  <a:lnTo>
                    <a:pt x="0" y="156235"/>
                  </a:lnTo>
                  <a:lnTo>
                    <a:pt x="7975" y="205613"/>
                  </a:lnTo>
                  <a:lnTo>
                    <a:pt x="30149" y="248500"/>
                  </a:lnTo>
                  <a:lnTo>
                    <a:pt x="63969" y="282321"/>
                  </a:lnTo>
                  <a:lnTo>
                    <a:pt x="106857" y="304495"/>
                  </a:lnTo>
                  <a:lnTo>
                    <a:pt x="156235" y="312458"/>
                  </a:lnTo>
                  <a:lnTo>
                    <a:pt x="205613" y="304495"/>
                  </a:lnTo>
                  <a:lnTo>
                    <a:pt x="248500" y="282321"/>
                  </a:lnTo>
                  <a:lnTo>
                    <a:pt x="282321" y="248500"/>
                  </a:lnTo>
                  <a:lnTo>
                    <a:pt x="304495" y="205613"/>
                  </a:lnTo>
                  <a:lnTo>
                    <a:pt x="312458" y="156235"/>
                  </a:lnTo>
                  <a:close/>
                </a:path>
                <a:path w="1168400" h="1652270">
                  <a:moveTo>
                    <a:pt x="1167980" y="1495577"/>
                  </a:moveTo>
                  <a:lnTo>
                    <a:pt x="1160005" y="1446199"/>
                  </a:lnTo>
                  <a:lnTo>
                    <a:pt x="1137831" y="1403311"/>
                  </a:lnTo>
                  <a:lnTo>
                    <a:pt x="1104011" y="1369491"/>
                  </a:lnTo>
                  <a:lnTo>
                    <a:pt x="1061123" y="1347317"/>
                  </a:lnTo>
                  <a:lnTo>
                    <a:pt x="1011745" y="1339354"/>
                  </a:lnTo>
                  <a:lnTo>
                    <a:pt x="962367" y="1347317"/>
                  </a:lnTo>
                  <a:lnTo>
                    <a:pt x="919480" y="1369491"/>
                  </a:lnTo>
                  <a:lnTo>
                    <a:pt x="885659" y="1403311"/>
                  </a:lnTo>
                  <a:lnTo>
                    <a:pt x="863485" y="1446199"/>
                  </a:lnTo>
                  <a:lnTo>
                    <a:pt x="855522" y="1495577"/>
                  </a:lnTo>
                  <a:lnTo>
                    <a:pt x="863485" y="1544955"/>
                  </a:lnTo>
                  <a:lnTo>
                    <a:pt x="885659" y="1587842"/>
                  </a:lnTo>
                  <a:lnTo>
                    <a:pt x="919480" y="1621663"/>
                  </a:lnTo>
                  <a:lnTo>
                    <a:pt x="962367" y="1643849"/>
                  </a:lnTo>
                  <a:lnTo>
                    <a:pt x="1011745" y="1651812"/>
                  </a:lnTo>
                  <a:lnTo>
                    <a:pt x="1061123" y="1643849"/>
                  </a:lnTo>
                  <a:lnTo>
                    <a:pt x="1104011" y="1621663"/>
                  </a:lnTo>
                  <a:lnTo>
                    <a:pt x="1137831" y="1587842"/>
                  </a:lnTo>
                  <a:lnTo>
                    <a:pt x="1160005" y="1544955"/>
                  </a:lnTo>
                  <a:lnTo>
                    <a:pt x="1167980" y="1495577"/>
                  </a:lnTo>
                  <a:close/>
                </a:path>
              </a:pathLst>
            </a:custGeom>
            <a:solidFill>
              <a:srgbClr val="A6A6A6"/>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1" name="object 11"/>
            <p:cNvSpPr/>
            <p:nvPr/>
          </p:nvSpPr>
          <p:spPr>
            <a:xfrm>
              <a:off x="8278609" y="2795955"/>
              <a:ext cx="1758950" cy="1254760"/>
            </a:xfrm>
            <a:custGeom>
              <a:avLst/>
              <a:gdLst/>
              <a:ahLst/>
              <a:cxnLst/>
              <a:rect l="l" t="t" r="r" b="b"/>
              <a:pathLst>
                <a:path w="1758950" h="1254760">
                  <a:moveTo>
                    <a:pt x="1758924" y="314871"/>
                  </a:moveTo>
                  <a:lnTo>
                    <a:pt x="1756689" y="312623"/>
                  </a:lnTo>
                  <a:lnTo>
                    <a:pt x="1757197" y="309486"/>
                  </a:lnTo>
                  <a:lnTo>
                    <a:pt x="75717" y="34467"/>
                  </a:lnTo>
                  <a:lnTo>
                    <a:pt x="76047" y="32410"/>
                  </a:lnTo>
                  <a:lnTo>
                    <a:pt x="81356" y="0"/>
                  </a:lnTo>
                  <a:lnTo>
                    <a:pt x="0" y="25298"/>
                  </a:lnTo>
                  <a:lnTo>
                    <a:pt x="69049" y="75196"/>
                  </a:lnTo>
                  <a:lnTo>
                    <a:pt x="74688" y="40728"/>
                  </a:lnTo>
                  <a:lnTo>
                    <a:pt x="1750047" y="314769"/>
                  </a:lnTo>
                  <a:lnTo>
                    <a:pt x="861555" y="1198194"/>
                  </a:lnTo>
                  <a:lnTo>
                    <a:pt x="836930" y="1173429"/>
                  </a:lnTo>
                  <a:lnTo>
                    <a:pt x="809764" y="1254175"/>
                  </a:lnTo>
                  <a:lnTo>
                    <a:pt x="890663" y="1227467"/>
                  </a:lnTo>
                  <a:lnTo>
                    <a:pt x="874941" y="1211656"/>
                  </a:lnTo>
                  <a:lnTo>
                    <a:pt x="866025" y="1202690"/>
                  </a:lnTo>
                  <a:lnTo>
                    <a:pt x="1758924" y="314871"/>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2" name="object 12"/>
            <p:cNvSpPr/>
            <p:nvPr/>
          </p:nvSpPr>
          <p:spPr>
            <a:xfrm>
              <a:off x="6152299" y="3053816"/>
              <a:ext cx="829944" cy="913130"/>
            </a:xfrm>
            <a:custGeom>
              <a:avLst/>
              <a:gdLst/>
              <a:ahLst/>
              <a:cxnLst/>
              <a:rect l="l" t="t" r="r" b="b"/>
              <a:pathLst>
                <a:path w="829945" h="913129">
                  <a:moveTo>
                    <a:pt x="298843" y="257619"/>
                  </a:moveTo>
                  <a:lnTo>
                    <a:pt x="149415" y="0"/>
                  </a:lnTo>
                  <a:lnTo>
                    <a:pt x="0" y="257619"/>
                  </a:lnTo>
                  <a:lnTo>
                    <a:pt x="298843" y="257619"/>
                  </a:lnTo>
                  <a:close/>
                </a:path>
                <a:path w="829945" h="913129">
                  <a:moveTo>
                    <a:pt x="418033" y="912545"/>
                  </a:moveTo>
                  <a:lnTo>
                    <a:pt x="268617" y="654926"/>
                  </a:lnTo>
                  <a:lnTo>
                    <a:pt x="119189" y="912545"/>
                  </a:lnTo>
                  <a:lnTo>
                    <a:pt x="418033" y="912545"/>
                  </a:lnTo>
                  <a:close/>
                </a:path>
                <a:path w="829945" h="913129">
                  <a:moveTo>
                    <a:pt x="829818" y="742162"/>
                  </a:moveTo>
                  <a:lnTo>
                    <a:pt x="680402" y="484543"/>
                  </a:lnTo>
                  <a:lnTo>
                    <a:pt x="530987" y="742162"/>
                  </a:lnTo>
                  <a:lnTo>
                    <a:pt x="829818" y="74216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3" name="object 13"/>
            <p:cNvSpPr/>
            <p:nvPr/>
          </p:nvSpPr>
          <p:spPr>
            <a:xfrm>
              <a:off x="6683286" y="4962029"/>
              <a:ext cx="1245235" cy="963930"/>
            </a:xfrm>
            <a:custGeom>
              <a:avLst/>
              <a:gdLst/>
              <a:ahLst/>
              <a:cxnLst/>
              <a:rect l="l" t="t" r="r" b="b"/>
              <a:pathLst>
                <a:path w="1245234" h="963929">
                  <a:moveTo>
                    <a:pt x="269557" y="500888"/>
                  </a:moveTo>
                  <a:lnTo>
                    <a:pt x="0" y="500888"/>
                  </a:lnTo>
                  <a:lnTo>
                    <a:pt x="0" y="770445"/>
                  </a:lnTo>
                  <a:lnTo>
                    <a:pt x="269557" y="770445"/>
                  </a:lnTo>
                  <a:lnTo>
                    <a:pt x="269557" y="500888"/>
                  </a:lnTo>
                  <a:close/>
                </a:path>
                <a:path w="1245234" h="963929">
                  <a:moveTo>
                    <a:pt x="1133805" y="694220"/>
                  </a:moveTo>
                  <a:lnTo>
                    <a:pt x="864247" y="694220"/>
                  </a:lnTo>
                  <a:lnTo>
                    <a:pt x="864247" y="963777"/>
                  </a:lnTo>
                  <a:lnTo>
                    <a:pt x="1133805" y="963777"/>
                  </a:lnTo>
                  <a:lnTo>
                    <a:pt x="1133805" y="694220"/>
                  </a:lnTo>
                  <a:close/>
                </a:path>
                <a:path w="1245234" h="963929">
                  <a:moveTo>
                    <a:pt x="1244752" y="0"/>
                  </a:moveTo>
                  <a:lnTo>
                    <a:pt x="975194" y="0"/>
                  </a:lnTo>
                  <a:lnTo>
                    <a:pt x="975194" y="269557"/>
                  </a:lnTo>
                  <a:lnTo>
                    <a:pt x="1244752" y="269557"/>
                  </a:lnTo>
                  <a:lnTo>
                    <a:pt x="1244752"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4" name="object 14"/>
            <p:cNvSpPr/>
            <p:nvPr/>
          </p:nvSpPr>
          <p:spPr>
            <a:xfrm>
              <a:off x="6167972" y="3232241"/>
              <a:ext cx="3606800" cy="1960880"/>
            </a:xfrm>
            <a:custGeom>
              <a:avLst/>
              <a:gdLst/>
              <a:ahLst/>
              <a:cxnLst/>
              <a:rect l="l" t="t" r="r" b="b"/>
              <a:pathLst>
                <a:path w="3606800" h="1960879">
                  <a:moveTo>
                    <a:pt x="0" y="1960373"/>
                  </a:moveTo>
                  <a:lnTo>
                    <a:pt x="3606241" y="0"/>
                  </a:lnTo>
                </a:path>
              </a:pathLst>
            </a:custGeom>
            <a:ln w="38100">
              <a:solidFill>
                <a:srgbClr val="A6A6A6"/>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5" name="object 15"/>
            <p:cNvSpPr/>
            <p:nvPr/>
          </p:nvSpPr>
          <p:spPr>
            <a:xfrm>
              <a:off x="6291224" y="2236143"/>
              <a:ext cx="302895" cy="817880"/>
            </a:xfrm>
            <a:custGeom>
              <a:avLst/>
              <a:gdLst/>
              <a:ahLst/>
              <a:cxnLst/>
              <a:rect l="l" t="t" r="r" b="b"/>
              <a:pathLst>
                <a:path w="302895" h="817880">
                  <a:moveTo>
                    <a:pt x="0" y="733118"/>
                  </a:moveTo>
                  <a:lnTo>
                    <a:pt x="10501" y="817662"/>
                  </a:lnTo>
                  <a:lnTo>
                    <a:pt x="71501" y="758858"/>
                  </a:lnTo>
                  <a:lnTo>
                    <a:pt x="34676" y="758858"/>
                  </a:lnTo>
                  <a:lnTo>
                    <a:pt x="28689" y="756740"/>
                  </a:lnTo>
                  <a:lnTo>
                    <a:pt x="32925" y="744768"/>
                  </a:lnTo>
                  <a:lnTo>
                    <a:pt x="0" y="733118"/>
                  </a:lnTo>
                  <a:close/>
                </a:path>
                <a:path w="302895" h="817880">
                  <a:moveTo>
                    <a:pt x="32925" y="744768"/>
                  </a:moveTo>
                  <a:lnTo>
                    <a:pt x="28689" y="756740"/>
                  </a:lnTo>
                  <a:lnTo>
                    <a:pt x="34676" y="758858"/>
                  </a:lnTo>
                  <a:lnTo>
                    <a:pt x="38911" y="746886"/>
                  </a:lnTo>
                  <a:lnTo>
                    <a:pt x="32925" y="744768"/>
                  </a:lnTo>
                  <a:close/>
                </a:path>
                <a:path w="302895" h="817880">
                  <a:moveTo>
                    <a:pt x="38911" y="746886"/>
                  </a:moveTo>
                  <a:lnTo>
                    <a:pt x="34790" y="758535"/>
                  </a:lnTo>
                  <a:lnTo>
                    <a:pt x="34676" y="758858"/>
                  </a:lnTo>
                  <a:lnTo>
                    <a:pt x="71501" y="758858"/>
                  </a:lnTo>
                  <a:lnTo>
                    <a:pt x="71836" y="758535"/>
                  </a:lnTo>
                  <a:lnTo>
                    <a:pt x="38911" y="746886"/>
                  </a:lnTo>
                  <a:close/>
                </a:path>
                <a:path w="302895" h="817880">
                  <a:moveTo>
                    <a:pt x="296429" y="0"/>
                  </a:moveTo>
                  <a:lnTo>
                    <a:pt x="32925" y="744768"/>
                  </a:lnTo>
                  <a:lnTo>
                    <a:pt x="38911" y="746886"/>
                  </a:lnTo>
                  <a:lnTo>
                    <a:pt x="302414" y="2118"/>
                  </a:lnTo>
                  <a:lnTo>
                    <a:pt x="296429" y="0"/>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6" name="object 16"/>
            <p:cNvSpPr/>
            <p:nvPr/>
          </p:nvSpPr>
          <p:spPr>
            <a:xfrm>
              <a:off x="7225162" y="2131336"/>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sp>
        <p:nvSpPr>
          <p:cNvPr id="17" name="object 17"/>
          <p:cNvSpPr txBox="1"/>
          <p:nvPr/>
        </p:nvSpPr>
        <p:spPr>
          <a:xfrm>
            <a:off x="523037" y="955588"/>
            <a:ext cx="4828069" cy="1110923"/>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KNN es un método de aprendizaje perezoso cuyo objetivo es asignar etiquetas a nuevos datos (datos de conjunto de prueba) según sus vecinos más cercanos.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8" name="object 18"/>
          <p:cNvSpPr txBox="1"/>
          <p:nvPr/>
        </p:nvSpPr>
        <p:spPr>
          <a:xfrm>
            <a:off x="523037" y="2194443"/>
            <a:ext cx="4468836" cy="423448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60" noProof="0" dirty="0">
                <a:solidFill>
                  <a:sysClr val="windowText" lastClr="000000"/>
                </a:solidFill>
                <a:latin typeface="Open Sans" pitchFamily="2" charset="0"/>
                <a:ea typeface="Open Sans" pitchFamily="2" charset="0"/>
                <a:cs typeface="Open Sans" pitchFamily="2" charset="0"/>
              </a:rPr>
              <a:t>Algoritmo general</a:t>
            </a:r>
          </a:p>
          <a:p>
            <a:pPr marL="12695" defTabSz="914035" fontAlgn="auto">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68552" indent="-342763" defTabSz="914035" fontAlgn="auto">
              <a:lnSpc>
                <a:spcPts val="2090"/>
              </a:lnSpc>
              <a:spcBef>
                <a:spcPts val="175"/>
              </a:spcBef>
              <a:spcAft>
                <a:spcPts val="0"/>
              </a:spcAft>
              <a:buFontTx/>
              <a:buAutoNum type="arabicPeriod"/>
              <a:tabLst>
                <a:tab pos="355457" algn="l"/>
              </a:tabLst>
            </a:pPr>
            <a:r>
              <a:rPr lang="es-EC" sz="1800" kern="0" spc="-50" noProof="0" dirty="0">
                <a:solidFill>
                  <a:sysClr val="windowText" lastClr="000000"/>
                </a:solidFill>
                <a:latin typeface="Open Sans" pitchFamily="2" charset="0"/>
                <a:ea typeface="Open Sans" pitchFamily="2" charset="0"/>
                <a:cs typeface="Open Sans" pitchFamily="2" charset="0"/>
              </a:rPr>
              <a:t>Defina una métrica de distancia entre entidades (distancia geográfica)</a:t>
            </a:r>
          </a:p>
          <a:p>
            <a:pPr marL="355457" marR="68552"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4824" indent="-342129" defTabSz="914035" fontAlgn="auto">
              <a:lnSpc>
                <a:spcPts val="2150"/>
              </a:lnSpc>
              <a:spcBef>
                <a:spcPts val="0"/>
              </a:spcBef>
              <a:spcAft>
                <a:spcPts val="0"/>
              </a:spcAft>
              <a:buFontTx/>
              <a:buAutoNum type="arabicPeriod"/>
              <a:tabLst>
                <a:tab pos="354824" algn="l"/>
              </a:tabLst>
            </a:pPr>
            <a:r>
              <a:rPr lang="es-EC" sz="1800" kern="0" spc="-30" noProof="0" dirty="0">
                <a:solidFill>
                  <a:sysClr val="windowText" lastClr="000000"/>
                </a:solidFill>
                <a:latin typeface="Open Sans" pitchFamily="2" charset="0"/>
                <a:ea typeface="Open Sans" pitchFamily="2" charset="0"/>
                <a:cs typeface="Open Sans" pitchFamily="2" charset="0"/>
              </a:rPr>
              <a:t>Asignar etiquetas observadas a los datos de entrenamiento</a:t>
            </a:r>
          </a:p>
          <a:p>
            <a:pPr marL="354824" indent="-342129" defTabSz="914035" fontAlgn="auto">
              <a:lnSpc>
                <a:spcPts val="2150"/>
              </a:lnSpc>
              <a:spcBef>
                <a:spcPts val="0"/>
              </a:spcBef>
              <a:spcAft>
                <a:spcPts val="0"/>
              </a:spcAft>
              <a:buFontTx/>
              <a:buAutoNum type="arabicPeriod"/>
              <a:tabLst>
                <a:tab pos="354824"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201215" indent="-342763" defTabSz="914035" fontAlgn="auto">
              <a:lnSpc>
                <a:spcPts val="2090"/>
              </a:lnSpc>
              <a:spcBef>
                <a:spcPts val="175"/>
              </a:spcBef>
              <a:spcAft>
                <a:spcPts val="0"/>
              </a:spcAft>
              <a:buFontTx/>
              <a:buAutoNum type="arabicPeriod"/>
              <a:tabLst>
                <a:tab pos="355457" algn="l"/>
              </a:tabLst>
            </a:pPr>
            <a:r>
              <a:rPr lang="es-EC" sz="1800" kern="0" spc="-35" noProof="0" dirty="0">
                <a:solidFill>
                  <a:sysClr val="windowText" lastClr="000000"/>
                </a:solidFill>
                <a:latin typeface="Open Sans" pitchFamily="2" charset="0"/>
                <a:ea typeface="Open Sans" pitchFamily="2" charset="0"/>
                <a:cs typeface="Open Sans" pitchFamily="2" charset="0"/>
              </a:rPr>
              <a:t>Identificar todos los k vecinos más cercanos de cada muestra de los datos de prueba</a:t>
            </a:r>
          </a:p>
          <a:p>
            <a:pPr marL="355457" marR="201215"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410681" indent="-342763" defTabSz="914035" fontAlgn="auto">
              <a:lnSpc>
                <a:spcPts val="2090"/>
              </a:lnSpc>
              <a:spcBef>
                <a:spcPts val="114"/>
              </a:spcBef>
              <a:spcAft>
                <a:spcPts val="0"/>
              </a:spcAft>
              <a:buFontTx/>
              <a:buAutoNum type="arabicPeriod"/>
              <a:tabLst>
                <a:tab pos="355457" algn="l"/>
              </a:tabLst>
            </a:pPr>
            <a:r>
              <a:rPr lang="es-EC" sz="1800" kern="0" spc="-30" noProof="0" dirty="0">
                <a:solidFill>
                  <a:sysClr val="windowText" lastClr="000000"/>
                </a:solidFill>
                <a:latin typeface="Open Sans" pitchFamily="2" charset="0"/>
                <a:ea typeface="Open Sans" pitchFamily="2" charset="0"/>
                <a:cs typeface="Open Sans" pitchFamily="2" charset="0"/>
              </a:rPr>
              <a:t>Asigna la etiqueta de datos de prueba según la mayoría de los vecinos.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9" name="object 19"/>
          <p:cNvSpPr txBox="1"/>
          <p:nvPr/>
        </p:nvSpPr>
        <p:spPr>
          <a:xfrm>
            <a:off x="10111275" y="2505259"/>
            <a:ext cx="1216696"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ysClr val="windowText" lastClr="000000"/>
                </a:solidFill>
                <a:latin typeface="Open Sans" pitchFamily="2" charset="0"/>
                <a:ea typeface="Open Sans" pitchFamily="2" charset="0"/>
                <a:cs typeface="Open Sans" pitchFamily="2" charset="0"/>
              </a:rPr>
              <a:t>Datos de prueba</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20" name="object 20"/>
          <p:cNvSpPr txBox="1"/>
          <p:nvPr/>
        </p:nvSpPr>
        <p:spPr>
          <a:xfrm>
            <a:off x="5831853" y="1126212"/>
            <a:ext cx="2381496" cy="56681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70" noProof="0" dirty="0">
                <a:solidFill>
                  <a:sysClr val="windowText" lastClr="000000"/>
                </a:solidFill>
                <a:latin typeface="Open Sans" pitchFamily="2" charset="0"/>
                <a:ea typeface="Open Sans" pitchFamily="2" charset="0"/>
                <a:cs typeface="Open Sans" pitchFamily="2" charset="0"/>
              </a:rPr>
              <a:t>Datos de entrenamiento</a:t>
            </a: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nvGrpSpPr>
          <p:cNvPr id="21" name="object 21"/>
          <p:cNvGrpSpPr/>
          <p:nvPr/>
        </p:nvGrpSpPr>
        <p:grpSpPr>
          <a:xfrm>
            <a:off x="7994191" y="1747581"/>
            <a:ext cx="2409909" cy="2828803"/>
            <a:chOff x="7995918" y="2198001"/>
            <a:chExt cx="2411095" cy="2830195"/>
          </a:xfrm>
        </p:grpSpPr>
        <p:sp>
          <p:nvSpPr>
            <p:cNvPr id="22" name="object 22"/>
            <p:cNvSpPr/>
            <p:nvPr/>
          </p:nvSpPr>
          <p:spPr>
            <a:xfrm>
              <a:off x="7995907" y="2198001"/>
              <a:ext cx="870585" cy="638175"/>
            </a:xfrm>
            <a:custGeom>
              <a:avLst/>
              <a:gdLst/>
              <a:ahLst/>
              <a:cxnLst/>
              <a:rect l="l" t="t" r="r" b="b"/>
              <a:pathLst>
                <a:path w="870584" h="638175">
                  <a:moveTo>
                    <a:pt x="298843" y="257632"/>
                  </a:moveTo>
                  <a:lnTo>
                    <a:pt x="149428" y="0"/>
                  </a:lnTo>
                  <a:lnTo>
                    <a:pt x="0" y="257632"/>
                  </a:lnTo>
                  <a:lnTo>
                    <a:pt x="298843" y="257632"/>
                  </a:lnTo>
                  <a:close/>
                </a:path>
                <a:path w="870584" h="638175">
                  <a:moveTo>
                    <a:pt x="870038" y="637984"/>
                  </a:moveTo>
                  <a:lnTo>
                    <a:pt x="720623" y="380365"/>
                  </a:lnTo>
                  <a:lnTo>
                    <a:pt x="571195" y="637984"/>
                  </a:lnTo>
                  <a:lnTo>
                    <a:pt x="870038" y="637984"/>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23" name="object 23"/>
            <p:cNvSpPr/>
            <p:nvPr/>
          </p:nvSpPr>
          <p:spPr>
            <a:xfrm>
              <a:off x="8460219" y="4360443"/>
              <a:ext cx="1946910" cy="668020"/>
            </a:xfrm>
            <a:custGeom>
              <a:avLst/>
              <a:gdLst/>
              <a:ahLst/>
              <a:cxnLst/>
              <a:rect l="l" t="t" r="r" b="b"/>
              <a:pathLst>
                <a:path w="1946909" h="668020">
                  <a:moveTo>
                    <a:pt x="269557" y="0"/>
                  </a:moveTo>
                  <a:lnTo>
                    <a:pt x="0" y="0"/>
                  </a:lnTo>
                  <a:lnTo>
                    <a:pt x="0" y="269557"/>
                  </a:lnTo>
                  <a:lnTo>
                    <a:pt x="269557" y="269557"/>
                  </a:lnTo>
                  <a:lnTo>
                    <a:pt x="269557" y="0"/>
                  </a:lnTo>
                  <a:close/>
                </a:path>
                <a:path w="1946909" h="668020">
                  <a:moveTo>
                    <a:pt x="1173568" y="379031"/>
                  </a:moveTo>
                  <a:lnTo>
                    <a:pt x="904011" y="379031"/>
                  </a:lnTo>
                  <a:lnTo>
                    <a:pt x="904011" y="648589"/>
                  </a:lnTo>
                  <a:lnTo>
                    <a:pt x="1173568" y="648589"/>
                  </a:lnTo>
                  <a:lnTo>
                    <a:pt x="1173568" y="379031"/>
                  </a:lnTo>
                  <a:close/>
                </a:path>
                <a:path w="1946909" h="668020">
                  <a:moveTo>
                    <a:pt x="1946732" y="398068"/>
                  </a:moveTo>
                  <a:lnTo>
                    <a:pt x="1677174" y="398068"/>
                  </a:lnTo>
                  <a:lnTo>
                    <a:pt x="1677174" y="667626"/>
                  </a:lnTo>
                  <a:lnTo>
                    <a:pt x="1946732" y="667626"/>
                  </a:lnTo>
                  <a:lnTo>
                    <a:pt x="1946732" y="398068"/>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sp>
        <p:nvSpPr>
          <p:cNvPr id="25" name="object 25"/>
          <p:cNvSpPr txBox="1"/>
          <p:nvPr/>
        </p:nvSpPr>
        <p:spPr>
          <a:xfrm>
            <a:off x="7010245" y="5922011"/>
            <a:ext cx="4812409" cy="251989"/>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35" noProof="0" dirty="0" err="1">
                <a:solidFill>
                  <a:sysClr val="windowText" lastClr="000000"/>
                </a:solidFill>
                <a:latin typeface="Open Sans" pitchFamily="2" charset="0"/>
                <a:ea typeface="Open Sans" pitchFamily="2" charset="0"/>
                <a:cs typeface="Open Sans" pitchFamily="2" charset="0"/>
              </a:rPr>
              <a:t>sklearn.neighbors.KNeighborsClassifier</a:t>
            </a:r>
            <a:endParaRPr lang="es-EC" sz="1600" kern="0" noProof="0" dirty="0">
              <a:solidFill>
                <a:sysClr val="windowText" lastClr="000000"/>
              </a:solidFill>
              <a:latin typeface="Open Sans" pitchFamily="2" charset="0"/>
              <a:ea typeface="Open Sans" pitchFamily="2" charset="0"/>
              <a:cs typeface="Open Sans" pitchFamily="2"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5F50-3C16-F078-2961-09F3E035FAD3}"/>
            </a:ext>
          </a:extLst>
        </p:cNvPr>
        <p:cNvGrpSpPr/>
        <p:nvPr/>
      </p:nvGrpSpPr>
      <p:grpSpPr>
        <a:xfrm>
          <a:off x="0" y="0"/>
          <a:ext cx="0" cy="0"/>
          <a:chOff x="0" y="0"/>
          <a:chExt cx="0" cy="0"/>
        </a:xfrm>
      </p:grpSpPr>
      <p:sp>
        <p:nvSpPr>
          <p:cNvPr id="28" name="Title 27">
            <a:extLst>
              <a:ext uri="{FF2B5EF4-FFF2-40B4-BE49-F238E27FC236}">
                <a16:creationId xmlns:a16="http://schemas.microsoft.com/office/drawing/2014/main" id="{62B15286-83E0-E578-DF0D-AE02A8E61F20}"/>
              </a:ext>
            </a:extLst>
          </p:cNvPr>
          <p:cNvSpPr>
            <a:spLocks noGrp="1"/>
          </p:cNvSpPr>
          <p:nvPr>
            <p:ph type="title"/>
          </p:nvPr>
        </p:nvSpPr>
        <p:spPr/>
        <p:txBody>
          <a:bodyPr/>
          <a:lstStyle/>
          <a:p>
            <a:r>
              <a:rPr lang="es-ES" dirty="0"/>
              <a:t>Algoritmos de entrenamiento K-vecinos más cercanos</a:t>
            </a:r>
            <a:endParaRPr lang="es-EC" dirty="0"/>
          </a:p>
        </p:txBody>
      </p:sp>
      <p:sp>
        <p:nvSpPr>
          <p:cNvPr id="17" name="object 17">
            <a:extLst>
              <a:ext uri="{FF2B5EF4-FFF2-40B4-BE49-F238E27FC236}">
                <a16:creationId xmlns:a16="http://schemas.microsoft.com/office/drawing/2014/main" id="{FA40DF69-B4F4-A365-DB29-AA06B4750973}"/>
              </a:ext>
            </a:extLst>
          </p:cNvPr>
          <p:cNvSpPr txBox="1"/>
          <p:nvPr/>
        </p:nvSpPr>
        <p:spPr>
          <a:xfrm>
            <a:off x="523037" y="955588"/>
            <a:ext cx="4828069" cy="1110923"/>
          </a:xfrm>
          <a:prstGeom prst="rect">
            <a:avLst/>
          </a:prstGeom>
        </p:spPr>
        <p:txBody>
          <a:bodyPr vert="horz" wrap="square" lIns="0" tIns="13963" rIns="0" bIns="0" rtlCol="0">
            <a:spAutoFit/>
          </a:bodyPr>
          <a:lstStyle/>
          <a:p>
            <a:pPr marL="12695" marR="5077" defTabSz="914035" fontAlgn="auto">
              <a:lnSpc>
                <a:spcPct val="99400"/>
              </a:lnSpc>
              <a:spcBef>
                <a:spcPts val="11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KNN es un método de aprendizaje perezoso cuyo objetivo es asignar etiquetas a nuevos datos (datos de conjunto de prueba) según sus vecinos más cercanos.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18" name="object 18">
            <a:extLst>
              <a:ext uri="{FF2B5EF4-FFF2-40B4-BE49-F238E27FC236}">
                <a16:creationId xmlns:a16="http://schemas.microsoft.com/office/drawing/2014/main" id="{D7766E19-4938-4AD6-C983-2C7894E4DCD6}"/>
              </a:ext>
            </a:extLst>
          </p:cNvPr>
          <p:cNvSpPr txBox="1"/>
          <p:nvPr/>
        </p:nvSpPr>
        <p:spPr>
          <a:xfrm>
            <a:off x="523037" y="2194443"/>
            <a:ext cx="4468836" cy="4234485"/>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60" noProof="0" dirty="0">
                <a:solidFill>
                  <a:sysClr val="windowText" lastClr="000000"/>
                </a:solidFill>
                <a:latin typeface="Open Sans" pitchFamily="2" charset="0"/>
                <a:ea typeface="Open Sans" pitchFamily="2" charset="0"/>
                <a:cs typeface="Open Sans" pitchFamily="2" charset="0"/>
              </a:rPr>
              <a:t>Algoritmo general</a:t>
            </a:r>
          </a:p>
          <a:p>
            <a:pPr marL="12695" defTabSz="914035" fontAlgn="auto">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68552" indent="-342763" defTabSz="914035" fontAlgn="auto">
              <a:lnSpc>
                <a:spcPts val="2090"/>
              </a:lnSpc>
              <a:spcBef>
                <a:spcPts val="175"/>
              </a:spcBef>
              <a:spcAft>
                <a:spcPts val="0"/>
              </a:spcAft>
              <a:buFontTx/>
              <a:buAutoNum type="arabicPeriod"/>
              <a:tabLst>
                <a:tab pos="355457" algn="l"/>
              </a:tabLst>
            </a:pPr>
            <a:r>
              <a:rPr lang="es-EC" sz="1800" kern="0" spc="-50" noProof="0" dirty="0">
                <a:solidFill>
                  <a:sysClr val="windowText" lastClr="000000"/>
                </a:solidFill>
                <a:latin typeface="Open Sans" pitchFamily="2" charset="0"/>
                <a:ea typeface="Open Sans" pitchFamily="2" charset="0"/>
                <a:cs typeface="Open Sans" pitchFamily="2" charset="0"/>
              </a:rPr>
              <a:t>Defina una métrica de distancia entre entidades (distancia geográfica)</a:t>
            </a:r>
          </a:p>
          <a:p>
            <a:pPr marL="355457" marR="68552"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4824" indent="-342129" defTabSz="914035" fontAlgn="auto">
              <a:lnSpc>
                <a:spcPts val="2150"/>
              </a:lnSpc>
              <a:spcBef>
                <a:spcPts val="0"/>
              </a:spcBef>
              <a:spcAft>
                <a:spcPts val="0"/>
              </a:spcAft>
              <a:buFontTx/>
              <a:buAutoNum type="arabicPeriod"/>
              <a:tabLst>
                <a:tab pos="354824" algn="l"/>
              </a:tabLst>
            </a:pPr>
            <a:r>
              <a:rPr lang="es-EC" sz="1800" kern="0" spc="-30" noProof="0" dirty="0">
                <a:solidFill>
                  <a:sysClr val="windowText" lastClr="000000"/>
                </a:solidFill>
                <a:latin typeface="Open Sans" pitchFamily="2" charset="0"/>
                <a:ea typeface="Open Sans" pitchFamily="2" charset="0"/>
                <a:cs typeface="Open Sans" pitchFamily="2" charset="0"/>
              </a:rPr>
              <a:t>Asignar etiquetas observadas a los datos de entrenamiento</a:t>
            </a:r>
          </a:p>
          <a:p>
            <a:pPr marL="354824" indent="-342129" defTabSz="914035" fontAlgn="auto">
              <a:lnSpc>
                <a:spcPts val="2150"/>
              </a:lnSpc>
              <a:spcBef>
                <a:spcPts val="0"/>
              </a:spcBef>
              <a:spcAft>
                <a:spcPts val="0"/>
              </a:spcAft>
              <a:buFontTx/>
              <a:buAutoNum type="arabicPeriod"/>
              <a:tabLst>
                <a:tab pos="354824"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201215" indent="-342763" defTabSz="914035" fontAlgn="auto">
              <a:lnSpc>
                <a:spcPts val="2090"/>
              </a:lnSpc>
              <a:spcBef>
                <a:spcPts val="175"/>
              </a:spcBef>
              <a:spcAft>
                <a:spcPts val="0"/>
              </a:spcAft>
              <a:buFontTx/>
              <a:buAutoNum type="arabicPeriod"/>
              <a:tabLst>
                <a:tab pos="355457" algn="l"/>
              </a:tabLst>
            </a:pPr>
            <a:r>
              <a:rPr lang="es-EC" sz="1800" kern="0" spc="-35" noProof="0" dirty="0">
                <a:solidFill>
                  <a:sysClr val="windowText" lastClr="000000"/>
                </a:solidFill>
                <a:latin typeface="Open Sans" pitchFamily="2" charset="0"/>
                <a:ea typeface="Open Sans" pitchFamily="2" charset="0"/>
                <a:cs typeface="Open Sans" pitchFamily="2" charset="0"/>
              </a:rPr>
              <a:t>Identificar todos los k vecinos más cercanos de cada muestra de los datos de prueba</a:t>
            </a:r>
          </a:p>
          <a:p>
            <a:pPr marL="355457" marR="201215" indent="-342763" defTabSz="914035" fontAlgn="auto">
              <a:lnSpc>
                <a:spcPts val="2090"/>
              </a:lnSpc>
              <a:spcBef>
                <a:spcPts val="175"/>
              </a:spcBef>
              <a:spcAft>
                <a:spcPts val="0"/>
              </a:spcAft>
              <a:buFontTx/>
              <a:buAutoNum type="arabicPeriod"/>
              <a:tabLst>
                <a:tab pos="355457"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355457" marR="410681" indent="-342763" defTabSz="914035" fontAlgn="auto">
              <a:lnSpc>
                <a:spcPts val="2090"/>
              </a:lnSpc>
              <a:spcBef>
                <a:spcPts val="114"/>
              </a:spcBef>
              <a:spcAft>
                <a:spcPts val="0"/>
              </a:spcAft>
              <a:buFontTx/>
              <a:buAutoNum type="arabicPeriod"/>
              <a:tabLst>
                <a:tab pos="355457" algn="l"/>
              </a:tabLst>
            </a:pPr>
            <a:r>
              <a:rPr lang="es-EC" sz="1800" kern="0" spc="-30" noProof="0" dirty="0">
                <a:solidFill>
                  <a:sysClr val="windowText" lastClr="000000"/>
                </a:solidFill>
                <a:latin typeface="Open Sans" pitchFamily="2" charset="0"/>
                <a:ea typeface="Open Sans" pitchFamily="2" charset="0"/>
                <a:cs typeface="Open Sans" pitchFamily="2" charset="0"/>
              </a:rPr>
              <a:t>Asigna la etiqueta de datos de prueba según la mayoría de los vecinos.</a:t>
            </a:r>
            <a:endParaRPr lang="es-EC" sz="1800" kern="0" noProof="0" dirty="0">
              <a:solidFill>
                <a:sysClr val="windowText" lastClr="000000"/>
              </a:solidFill>
              <a:latin typeface="Open Sans" pitchFamily="2" charset="0"/>
              <a:ea typeface="Open Sans" pitchFamily="2" charset="0"/>
              <a:cs typeface="Open Sans" pitchFamily="2" charset="0"/>
            </a:endParaRPr>
          </a:p>
        </p:txBody>
      </p:sp>
      <p:grpSp>
        <p:nvGrpSpPr>
          <p:cNvPr id="2" name="object 4">
            <a:extLst>
              <a:ext uri="{FF2B5EF4-FFF2-40B4-BE49-F238E27FC236}">
                <a16:creationId xmlns:a16="http://schemas.microsoft.com/office/drawing/2014/main" id="{EA7B2B23-B004-3169-AD6C-FFE19B7A09A6}"/>
              </a:ext>
            </a:extLst>
          </p:cNvPr>
          <p:cNvGrpSpPr/>
          <p:nvPr/>
        </p:nvGrpSpPr>
        <p:grpSpPr>
          <a:xfrm>
            <a:off x="5752778" y="1882744"/>
            <a:ext cx="5790256" cy="4359670"/>
            <a:chOff x="5753402" y="1881187"/>
            <a:chExt cx="5793105" cy="4361815"/>
          </a:xfrm>
        </p:grpSpPr>
        <p:sp>
          <p:nvSpPr>
            <p:cNvPr id="3" name="object 5">
              <a:extLst>
                <a:ext uri="{FF2B5EF4-FFF2-40B4-BE49-F238E27FC236}">
                  <a16:creationId xmlns:a16="http://schemas.microsoft.com/office/drawing/2014/main" id="{D358C71F-5AB6-F06B-5D6C-FF7CAAC38E62}"/>
                </a:ext>
              </a:extLst>
            </p:cNvPr>
            <p:cNvSpPr/>
            <p:nvPr/>
          </p:nvSpPr>
          <p:spPr>
            <a:xfrm>
              <a:off x="5759752" y="1881187"/>
              <a:ext cx="0" cy="4355465"/>
            </a:xfrm>
            <a:custGeom>
              <a:avLst/>
              <a:gdLst/>
              <a:ahLst/>
              <a:cxnLst/>
              <a:rect l="l" t="t" r="r" b="b"/>
              <a:pathLst>
                <a:path h="4355465">
                  <a:moveTo>
                    <a:pt x="0" y="0"/>
                  </a:moveTo>
                  <a:lnTo>
                    <a:pt x="1" y="4355127"/>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4" name="object 6">
              <a:extLst>
                <a:ext uri="{FF2B5EF4-FFF2-40B4-BE49-F238E27FC236}">
                  <a16:creationId xmlns:a16="http://schemas.microsoft.com/office/drawing/2014/main" id="{FDC3838E-E7A4-66E4-1837-B1A0A576D07A}"/>
                </a:ext>
              </a:extLst>
            </p:cNvPr>
            <p:cNvSpPr/>
            <p:nvPr/>
          </p:nvSpPr>
          <p:spPr>
            <a:xfrm>
              <a:off x="5759752" y="6236315"/>
              <a:ext cx="5786755"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6" name="object 7">
              <a:extLst>
                <a:ext uri="{FF2B5EF4-FFF2-40B4-BE49-F238E27FC236}">
                  <a16:creationId xmlns:a16="http://schemas.microsoft.com/office/drawing/2014/main" id="{858B11DB-4D1B-EF60-8D7B-947248DDA52C}"/>
                </a:ext>
              </a:extLst>
            </p:cNvPr>
            <p:cNvSpPr/>
            <p:nvPr/>
          </p:nvSpPr>
          <p:spPr>
            <a:xfrm>
              <a:off x="6839864" y="2198001"/>
              <a:ext cx="2026285" cy="1354455"/>
            </a:xfrm>
            <a:custGeom>
              <a:avLst/>
              <a:gdLst/>
              <a:ahLst/>
              <a:cxnLst/>
              <a:rect l="l" t="t" r="r" b="b"/>
              <a:pathLst>
                <a:path w="2026284" h="1354454">
                  <a:moveTo>
                    <a:pt x="298843" y="1239418"/>
                  </a:moveTo>
                  <a:lnTo>
                    <a:pt x="149428" y="981798"/>
                  </a:lnTo>
                  <a:lnTo>
                    <a:pt x="0" y="1239418"/>
                  </a:lnTo>
                  <a:lnTo>
                    <a:pt x="298843" y="1239418"/>
                  </a:lnTo>
                  <a:close/>
                </a:path>
                <a:path w="2026284" h="1354454">
                  <a:moveTo>
                    <a:pt x="298843" y="738390"/>
                  </a:moveTo>
                  <a:lnTo>
                    <a:pt x="149428" y="480771"/>
                  </a:lnTo>
                  <a:lnTo>
                    <a:pt x="0" y="738390"/>
                  </a:lnTo>
                  <a:lnTo>
                    <a:pt x="298843" y="738390"/>
                  </a:lnTo>
                  <a:close/>
                </a:path>
                <a:path w="2026284" h="1354454">
                  <a:moveTo>
                    <a:pt x="956411" y="1353845"/>
                  </a:moveTo>
                  <a:lnTo>
                    <a:pt x="806996" y="1096213"/>
                  </a:lnTo>
                  <a:lnTo>
                    <a:pt x="657567" y="1353845"/>
                  </a:lnTo>
                  <a:lnTo>
                    <a:pt x="956411" y="1353845"/>
                  </a:lnTo>
                  <a:close/>
                </a:path>
                <a:path w="2026284" h="1354454">
                  <a:moveTo>
                    <a:pt x="1102817" y="738390"/>
                  </a:moveTo>
                  <a:lnTo>
                    <a:pt x="953401" y="480771"/>
                  </a:lnTo>
                  <a:lnTo>
                    <a:pt x="803973" y="738390"/>
                  </a:lnTo>
                  <a:lnTo>
                    <a:pt x="1102817" y="738390"/>
                  </a:lnTo>
                  <a:close/>
                </a:path>
                <a:path w="2026284" h="1354454">
                  <a:moveTo>
                    <a:pt x="1454886" y="257632"/>
                  </a:moveTo>
                  <a:lnTo>
                    <a:pt x="1305471" y="0"/>
                  </a:lnTo>
                  <a:lnTo>
                    <a:pt x="1156042" y="257632"/>
                  </a:lnTo>
                  <a:lnTo>
                    <a:pt x="1454886" y="257632"/>
                  </a:lnTo>
                  <a:close/>
                </a:path>
                <a:path w="2026284" h="1354454">
                  <a:moveTo>
                    <a:pt x="2026081" y="637984"/>
                  </a:moveTo>
                  <a:lnTo>
                    <a:pt x="1876666" y="380365"/>
                  </a:lnTo>
                  <a:lnTo>
                    <a:pt x="1727238" y="637984"/>
                  </a:lnTo>
                  <a:lnTo>
                    <a:pt x="2026081" y="637984"/>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7" name="object 8">
              <a:extLst>
                <a:ext uri="{FF2B5EF4-FFF2-40B4-BE49-F238E27FC236}">
                  <a16:creationId xmlns:a16="http://schemas.microsoft.com/office/drawing/2014/main" id="{7581BF59-7758-C74D-E2E6-B2564AF5A422}"/>
                </a:ext>
              </a:extLst>
            </p:cNvPr>
            <p:cNvSpPr/>
            <p:nvPr/>
          </p:nvSpPr>
          <p:spPr>
            <a:xfrm>
              <a:off x="8215185" y="4011701"/>
              <a:ext cx="2192020" cy="1656714"/>
            </a:xfrm>
            <a:custGeom>
              <a:avLst/>
              <a:gdLst/>
              <a:ahLst/>
              <a:cxnLst/>
              <a:rect l="l" t="t" r="r" b="b"/>
              <a:pathLst>
                <a:path w="2192020" h="1656714">
                  <a:moveTo>
                    <a:pt x="269557" y="1386801"/>
                  </a:moveTo>
                  <a:lnTo>
                    <a:pt x="0" y="1386801"/>
                  </a:lnTo>
                  <a:lnTo>
                    <a:pt x="0" y="1656359"/>
                  </a:lnTo>
                  <a:lnTo>
                    <a:pt x="269557" y="1656359"/>
                  </a:lnTo>
                  <a:lnTo>
                    <a:pt x="269557" y="1386801"/>
                  </a:lnTo>
                  <a:close/>
                </a:path>
                <a:path w="2192020" h="1656714">
                  <a:moveTo>
                    <a:pt x="514591" y="348742"/>
                  </a:moveTo>
                  <a:lnTo>
                    <a:pt x="245033" y="348742"/>
                  </a:lnTo>
                  <a:lnTo>
                    <a:pt x="245033" y="618299"/>
                  </a:lnTo>
                  <a:lnTo>
                    <a:pt x="514591" y="618299"/>
                  </a:lnTo>
                  <a:lnTo>
                    <a:pt x="514591" y="348742"/>
                  </a:lnTo>
                  <a:close/>
                </a:path>
                <a:path w="2192020" h="1656714">
                  <a:moveTo>
                    <a:pt x="1022794" y="1353096"/>
                  </a:moveTo>
                  <a:lnTo>
                    <a:pt x="753237" y="1353096"/>
                  </a:lnTo>
                  <a:lnTo>
                    <a:pt x="753237" y="1622653"/>
                  </a:lnTo>
                  <a:lnTo>
                    <a:pt x="1022794" y="1622653"/>
                  </a:lnTo>
                  <a:lnTo>
                    <a:pt x="1022794" y="1353096"/>
                  </a:lnTo>
                  <a:close/>
                </a:path>
                <a:path w="2192020" h="1656714">
                  <a:moveTo>
                    <a:pt x="1418602" y="727773"/>
                  </a:moveTo>
                  <a:lnTo>
                    <a:pt x="1149045" y="727773"/>
                  </a:lnTo>
                  <a:lnTo>
                    <a:pt x="1149045" y="997331"/>
                  </a:lnTo>
                  <a:lnTo>
                    <a:pt x="1418602" y="997331"/>
                  </a:lnTo>
                  <a:lnTo>
                    <a:pt x="1418602" y="727773"/>
                  </a:lnTo>
                  <a:close/>
                </a:path>
                <a:path w="2192020" h="1656714">
                  <a:moveTo>
                    <a:pt x="1432712" y="0"/>
                  </a:moveTo>
                  <a:lnTo>
                    <a:pt x="1163154" y="0"/>
                  </a:lnTo>
                  <a:lnTo>
                    <a:pt x="1163154" y="269557"/>
                  </a:lnTo>
                  <a:lnTo>
                    <a:pt x="1432712" y="269557"/>
                  </a:lnTo>
                  <a:lnTo>
                    <a:pt x="1432712" y="0"/>
                  </a:lnTo>
                  <a:close/>
                </a:path>
                <a:path w="2192020" h="1656714">
                  <a:moveTo>
                    <a:pt x="1641462" y="1218323"/>
                  </a:moveTo>
                  <a:lnTo>
                    <a:pt x="1371904" y="1218323"/>
                  </a:lnTo>
                  <a:lnTo>
                    <a:pt x="1371904" y="1487881"/>
                  </a:lnTo>
                  <a:lnTo>
                    <a:pt x="1641462" y="1487881"/>
                  </a:lnTo>
                  <a:lnTo>
                    <a:pt x="1641462" y="1218323"/>
                  </a:lnTo>
                  <a:close/>
                </a:path>
                <a:path w="2192020" h="1656714">
                  <a:moveTo>
                    <a:pt x="2191766" y="746810"/>
                  </a:moveTo>
                  <a:lnTo>
                    <a:pt x="1922208" y="746810"/>
                  </a:lnTo>
                  <a:lnTo>
                    <a:pt x="1922208" y="1016368"/>
                  </a:lnTo>
                  <a:lnTo>
                    <a:pt x="2191766" y="1016368"/>
                  </a:lnTo>
                  <a:lnTo>
                    <a:pt x="2191766" y="74681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29" name="object 9">
              <a:extLst>
                <a:ext uri="{FF2B5EF4-FFF2-40B4-BE49-F238E27FC236}">
                  <a16:creationId xmlns:a16="http://schemas.microsoft.com/office/drawing/2014/main" id="{EEB69D6B-5953-E728-B7FF-01999BEFDEAB}"/>
                </a:ext>
              </a:extLst>
            </p:cNvPr>
            <p:cNvSpPr/>
            <p:nvPr/>
          </p:nvSpPr>
          <p:spPr>
            <a:xfrm>
              <a:off x="7966162" y="2665016"/>
              <a:ext cx="313055" cy="313055"/>
            </a:xfrm>
            <a:custGeom>
              <a:avLst/>
              <a:gdLst/>
              <a:ahLst/>
              <a:cxnLst/>
              <a:rect l="l" t="t" r="r" b="b"/>
              <a:pathLst>
                <a:path w="313054" h="313055">
                  <a:moveTo>
                    <a:pt x="156227" y="0"/>
                  </a:moveTo>
                  <a:lnTo>
                    <a:pt x="106847" y="7964"/>
                  </a:lnTo>
                  <a:lnTo>
                    <a:pt x="63961" y="30142"/>
                  </a:lnTo>
                  <a:lnTo>
                    <a:pt x="30142" y="63961"/>
                  </a:lnTo>
                  <a:lnTo>
                    <a:pt x="7964" y="106847"/>
                  </a:lnTo>
                  <a:lnTo>
                    <a:pt x="0" y="156227"/>
                  </a:lnTo>
                  <a:lnTo>
                    <a:pt x="7964" y="205608"/>
                  </a:lnTo>
                  <a:lnTo>
                    <a:pt x="30142" y="248494"/>
                  </a:lnTo>
                  <a:lnTo>
                    <a:pt x="63961" y="282313"/>
                  </a:lnTo>
                  <a:lnTo>
                    <a:pt x="106847" y="304492"/>
                  </a:lnTo>
                  <a:lnTo>
                    <a:pt x="156227" y="312456"/>
                  </a:lnTo>
                  <a:lnTo>
                    <a:pt x="205608" y="304492"/>
                  </a:lnTo>
                  <a:lnTo>
                    <a:pt x="248494" y="282313"/>
                  </a:lnTo>
                  <a:lnTo>
                    <a:pt x="282313" y="248494"/>
                  </a:lnTo>
                  <a:lnTo>
                    <a:pt x="304492" y="205608"/>
                  </a:lnTo>
                  <a:lnTo>
                    <a:pt x="312456" y="156227"/>
                  </a:lnTo>
                  <a:lnTo>
                    <a:pt x="304492" y="106847"/>
                  </a:lnTo>
                  <a:lnTo>
                    <a:pt x="282313" y="63961"/>
                  </a:lnTo>
                  <a:lnTo>
                    <a:pt x="248494" y="30142"/>
                  </a:lnTo>
                  <a:lnTo>
                    <a:pt x="205608" y="7964"/>
                  </a:lnTo>
                  <a:lnTo>
                    <a:pt x="156227"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0" name="object 10">
              <a:extLst>
                <a:ext uri="{FF2B5EF4-FFF2-40B4-BE49-F238E27FC236}">
                  <a16:creationId xmlns:a16="http://schemas.microsoft.com/office/drawing/2014/main" id="{0BB4745F-5AB8-F53A-8E92-DA76EF8C661E}"/>
                </a:ext>
              </a:extLst>
            </p:cNvPr>
            <p:cNvPicPr/>
            <p:nvPr/>
          </p:nvPicPr>
          <p:blipFill>
            <a:blip r:embed="rId2" cstate="print"/>
            <a:stretch>
              <a:fillRect/>
            </a:stretch>
          </p:blipFill>
          <p:spPr>
            <a:xfrm>
              <a:off x="8099164" y="2455622"/>
              <a:ext cx="75746" cy="209739"/>
            </a:xfrm>
            <a:prstGeom prst="rect">
              <a:avLst/>
            </a:prstGeom>
          </p:spPr>
        </p:pic>
        <p:sp>
          <p:nvSpPr>
            <p:cNvPr id="31" name="object 11">
              <a:extLst>
                <a:ext uri="{FF2B5EF4-FFF2-40B4-BE49-F238E27FC236}">
                  <a16:creationId xmlns:a16="http://schemas.microsoft.com/office/drawing/2014/main" id="{102D9258-6B7E-97D4-98B7-01DD3C8AA00B}"/>
                </a:ext>
              </a:extLst>
            </p:cNvPr>
            <p:cNvSpPr/>
            <p:nvPr/>
          </p:nvSpPr>
          <p:spPr>
            <a:xfrm>
              <a:off x="6152299" y="3053816"/>
              <a:ext cx="829944" cy="913130"/>
            </a:xfrm>
            <a:custGeom>
              <a:avLst/>
              <a:gdLst/>
              <a:ahLst/>
              <a:cxnLst/>
              <a:rect l="l" t="t" r="r" b="b"/>
              <a:pathLst>
                <a:path w="829945" h="913129">
                  <a:moveTo>
                    <a:pt x="298843" y="257619"/>
                  </a:moveTo>
                  <a:lnTo>
                    <a:pt x="149415" y="0"/>
                  </a:lnTo>
                  <a:lnTo>
                    <a:pt x="0" y="257619"/>
                  </a:lnTo>
                  <a:lnTo>
                    <a:pt x="298843" y="257619"/>
                  </a:lnTo>
                  <a:close/>
                </a:path>
                <a:path w="829945" h="913129">
                  <a:moveTo>
                    <a:pt x="418033" y="912545"/>
                  </a:moveTo>
                  <a:lnTo>
                    <a:pt x="268617" y="654926"/>
                  </a:lnTo>
                  <a:lnTo>
                    <a:pt x="119189" y="912545"/>
                  </a:lnTo>
                  <a:lnTo>
                    <a:pt x="418033" y="912545"/>
                  </a:lnTo>
                  <a:close/>
                </a:path>
                <a:path w="829945" h="913129">
                  <a:moveTo>
                    <a:pt x="829818" y="742162"/>
                  </a:moveTo>
                  <a:lnTo>
                    <a:pt x="680402" y="484543"/>
                  </a:lnTo>
                  <a:lnTo>
                    <a:pt x="530987" y="742162"/>
                  </a:lnTo>
                  <a:lnTo>
                    <a:pt x="829818" y="74216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2" name="object 12">
              <a:extLst>
                <a:ext uri="{FF2B5EF4-FFF2-40B4-BE49-F238E27FC236}">
                  <a16:creationId xmlns:a16="http://schemas.microsoft.com/office/drawing/2014/main" id="{44F48970-6412-3B97-2370-0563835C88FD}"/>
                </a:ext>
              </a:extLst>
            </p:cNvPr>
            <p:cNvSpPr/>
            <p:nvPr/>
          </p:nvSpPr>
          <p:spPr>
            <a:xfrm>
              <a:off x="6683286" y="4962029"/>
              <a:ext cx="1245235" cy="963930"/>
            </a:xfrm>
            <a:custGeom>
              <a:avLst/>
              <a:gdLst/>
              <a:ahLst/>
              <a:cxnLst/>
              <a:rect l="l" t="t" r="r" b="b"/>
              <a:pathLst>
                <a:path w="1245234" h="963929">
                  <a:moveTo>
                    <a:pt x="269557" y="500888"/>
                  </a:moveTo>
                  <a:lnTo>
                    <a:pt x="0" y="500888"/>
                  </a:lnTo>
                  <a:lnTo>
                    <a:pt x="0" y="770445"/>
                  </a:lnTo>
                  <a:lnTo>
                    <a:pt x="269557" y="770445"/>
                  </a:lnTo>
                  <a:lnTo>
                    <a:pt x="269557" y="500888"/>
                  </a:lnTo>
                  <a:close/>
                </a:path>
                <a:path w="1245234" h="963929">
                  <a:moveTo>
                    <a:pt x="1133805" y="694220"/>
                  </a:moveTo>
                  <a:lnTo>
                    <a:pt x="864247" y="694220"/>
                  </a:lnTo>
                  <a:lnTo>
                    <a:pt x="864247" y="963777"/>
                  </a:lnTo>
                  <a:lnTo>
                    <a:pt x="1133805" y="963777"/>
                  </a:lnTo>
                  <a:lnTo>
                    <a:pt x="1133805" y="694220"/>
                  </a:lnTo>
                  <a:close/>
                </a:path>
                <a:path w="1245234" h="963929">
                  <a:moveTo>
                    <a:pt x="1244752" y="0"/>
                  </a:moveTo>
                  <a:lnTo>
                    <a:pt x="975194" y="0"/>
                  </a:lnTo>
                  <a:lnTo>
                    <a:pt x="975194" y="269557"/>
                  </a:lnTo>
                  <a:lnTo>
                    <a:pt x="1244752" y="269557"/>
                  </a:lnTo>
                  <a:lnTo>
                    <a:pt x="1244752"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3" name="object 13">
              <a:extLst>
                <a:ext uri="{FF2B5EF4-FFF2-40B4-BE49-F238E27FC236}">
                  <a16:creationId xmlns:a16="http://schemas.microsoft.com/office/drawing/2014/main" id="{60A56B66-AE65-0999-192C-3B43CCF1D595}"/>
                </a:ext>
              </a:extLst>
            </p:cNvPr>
            <p:cNvSpPr/>
            <p:nvPr/>
          </p:nvSpPr>
          <p:spPr>
            <a:xfrm>
              <a:off x="6167972" y="3232241"/>
              <a:ext cx="3606800" cy="1960880"/>
            </a:xfrm>
            <a:custGeom>
              <a:avLst/>
              <a:gdLst/>
              <a:ahLst/>
              <a:cxnLst/>
              <a:rect l="l" t="t" r="r" b="b"/>
              <a:pathLst>
                <a:path w="3606800" h="1960879">
                  <a:moveTo>
                    <a:pt x="0" y="1960373"/>
                  </a:moveTo>
                  <a:lnTo>
                    <a:pt x="3606241" y="0"/>
                  </a:lnTo>
                </a:path>
              </a:pathLst>
            </a:custGeom>
            <a:ln w="38100">
              <a:solidFill>
                <a:srgbClr val="A6A6A6"/>
              </a:solidFill>
            </a:ln>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4" name="object 14">
              <a:extLst>
                <a:ext uri="{FF2B5EF4-FFF2-40B4-BE49-F238E27FC236}">
                  <a16:creationId xmlns:a16="http://schemas.microsoft.com/office/drawing/2014/main" id="{087D6727-0508-D794-833C-A6B415599500}"/>
                </a:ext>
              </a:extLst>
            </p:cNvPr>
            <p:cNvSpPr/>
            <p:nvPr/>
          </p:nvSpPr>
          <p:spPr>
            <a:xfrm>
              <a:off x="8119961" y="2693669"/>
              <a:ext cx="521970" cy="566420"/>
            </a:xfrm>
            <a:custGeom>
              <a:avLst/>
              <a:gdLst/>
              <a:ahLst/>
              <a:cxnLst/>
              <a:rect l="l" t="t" r="r" b="b"/>
              <a:pathLst>
                <a:path w="521970" h="566420">
                  <a:moveTo>
                    <a:pt x="240423" y="565924"/>
                  </a:moveTo>
                  <a:lnTo>
                    <a:pt x="229184" y="519442"/>
                  </a:lnTo>
                  <a:lnTo>
                    <a:pt x="220408" y="483120"/>
                  </a:lnTo>
                  <a:lnTo>
                    <a:pt x="193713" y="505637"/>
                  </a:lnTo>
                  <a:lnTo>
                    <a:pt x="4851" y="281762"/>
                  </a:lnTo>
                  <a:lnTo>
                    <a:pt x="0" y="285851"/>
                  </a:lnTo>
                  <a:lnTo>
                    <a:pt x="188861" y="509727"/>
                  </a:lnTo>
                  <a:lnTo>
                    <a:pt x="162166" y="532244"/>
                  </a:lnTo>
                  <a:lnTo>
                    <a:pt x="240423" y="565924"/>
                  </a:lnTo>
                  <a:close/>
                </a:path>
                <a:path w="521970" h="566420">
                  <a:moveTo>
                    <a:pt x="521855" y="13512"/>
                  </a:moveTo>
                  <a:lnTo>
                    <a:pt x="437743" y="0"/>
                  </a:lnTo>
                  <a:lnTo>
                    <a:pt x="448208" y="33312"/>
                  </a:lnTo>
                  <a:lnTo>
                    <a:pt x="157695" y="124548"/>
                  </a:lnTo>
                  <a:lnTo>
                    <a:pt x="159600" y="130606"/>
                  </a:lnTo>
                  <a:lnTo>
                    <a:pt x="450113" y="39370"/>
                  </a:lnTo>
                  <a:lnTo>
                    <a:pt x="460578" y="72694"/>
                  </a:lnTo>
                  <a:lnTo>
                    <a:pt x="505294" y="29514"/>
                  </a:lnTo>
                  <a:lnTo>
                    <a:pt x="521855" y="13512"/>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5" name="object 15">
              <a:extLst>
                <a:ext uri="{FF2B5EF4-FFF2-40B4-BE49-F238E27FC236}">
                  <a16:creationId xmlns:a16="http://schemas.microsoft.com/office/drawing/2014/main" id="{9B975AB8-788B-7EEF-1C6B-E4811B99A972}"/>
                </a:ext>
              </a:extLst>
            </p:cNvPr>
            <p:cNvPicPr/>
            <p:nvPr/>
          </p:nvPicPr>
          <p:blipFill>
            <a:blip r:embed="rId3" cstate="print"/>
            <a:stretch>
              <a:fillRect/>
            </a:stretch>
          </p:blipFill>
          <p:spPr>
            <a:xfrm>
              <a:off x="7867979" y="2780348"/>
              <a:ext cx="98620" cy="75472"/>
            </a:xfrm>
            <a:prstGeom prst="rect">
              <a:avLst/>
            </a:prstGeom>
          </p:spPr>
        </p:pic>
        <p:sp>
          <p:nvSpPr>
            <p:cNvPr id="36" name="object 16">
              <a:extLst>
                <a:ext uri="{FF2B5EF4-FFF2-40B4-BE49-F238E27FC236}">
                  <a16:creationId xmlns:a16="http://schemas.microsoft.com/office/drawing/2014/main" id="{8151C95C-621C-4DAA-B39B-68A3BAF1FEAC}"/>
                </a:ext>
              </a:extLst>
            </p:cNvPr>
            <p:cNvSpPr/>
            <p:nvPr/>
          </p:nvSpPr>
          <p:spPr>
            <a:xfrm>
              <a:off x="7225162" y="2131336"/>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7" name="object 17">
              <a:extLst>
                <a:ext uri="{FF2B5EF4-FFF2-40B4-BE49-F238E27FC236}">
                  <a16:creationId xmlns:a16="http://schemas.microsoft.com/office/drawing/2014/main" id="{5CABCBA7-273B-C136-C7A5-7ED99EA46745}"/>
                </a:ext>
              </a:extLst>
            </p:cNvPr>
            <p:cNvSpPr/>
            <p:nvPr/>
          </p:nvSpPr>
          <p:spPr>
            <a:xfrm>
              <a:off x="8245996" y="2824721"/>
              <a:ext cx="1758950" cy="1225550"/>
            </a:xfrm>
            <a:custGeom>
              <a:avLst/>
              <a:gdLst/>
              <a:ahLst/>
              <a:cxnLst/>
              <a:rect l="l" t="t" r="r" b="b"/>
              <a:pathLst>
                <a:path w="1758950" h="1225550">
                  <a:moveTo>
                    <a:pt x="1758746" y="447319"/>
                  </a:moveTo>
                  <a:lnTo>
                    <a:pt x="1756689" y="444906"/>
                  </a:lnTo>
                  <a:lnTo>
                    <a:pt x="1757438" y="441820"/>
                  </a:lnTo>
                  <a:lnTo>
                    <a:pt x="74803" y="33947"/>
                  </a:lnTo>
                  <a:lnTo>
                    <a:pt x="75526" y="30949"/>
                  </a:lnTo>
                  <a:lnTo>
                    <a:pt x="83032" y="0"/>
                  </a:lnTo>
                  <a:lnTo>
                    <a:pt x="0" y="19075"/>
                  </a:lnTo>
                  <a:lnTo>
                    <a:pt x="65087" y="74053"/>
                  </a:lnTo>
                  <a:lnTo>
                    <a:pt x="73304" y="40119"/>
                  </a:lnTo>
                  <a:lnTo>
                    <a:pt x="1749894" y="446532"/>
                  </a:lnTo>
                  <a:lnTo>
                    <a:pt x="898271" y="1173518"/>
                  </a:lnTo>
                  <a:lnTo>
                    <a:pt x="875588" y="1146949"/>
                  </a:lnTo>
                  <a:lnTo>
                    <a:pt x="842378" y="1225410"/>
                  </a:lnTo>
                  <a:lnTo>
                    <a:pt x="925068" y="1204912"/>
                  </a:lnTo>
                  <a:lnTo>
                    <a:pt x="909421" y="1186586"/>
                  </a:lnTo>
                  <a:lnTo>
                    <a:pt x="902385" y="1178344"/>
                  </a:lnTo>
                  <a:lnTo>
                    <a:pt x="1758746" y="447319"/>
                  </a:lnTo>
                  <a:close/>
                </a:path>
              </a:pathLst>
            </a:custGeom>
            <a:solidFill>
              <a:srgbClr val="0000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38" name="object 18">
              <a:extLst>
                <a:ext uri="{FF2B5EF4-FFF2-40B4-BE49-F238E27FC236}">
                  <a16:creationId xmlns:a16="http://schemas.microsoft.com/office/drawing/2014/main" id="{D42CAAFA-7384-ECDC-DF69-0E4B3970B1D4}"/>
                </a:ext>
              </a:extLst>
            </p:cNvPr>
            <p:cNvSpPr/>
            <p:nvPr/>
          </p:nvSpPr>
          <p:spPr>
            <a:xfrm>
              <a:off x="8422751" y="3329716"/>
              <a:ext cx="447675" cy="722630"/>
            </a:xfrm>
            <a:custGeom>
              <a:avLst/>
              <a:gdLst/>
              <a:ahLst/>
              <a:cxnLst/>
              <a:rect l="l" t="t" r="r" b="b"/>
              <a:pathLst>
                <a:path w="447675" h="722629">
                  <a:moveTo>
                    <a:pt x="42726" y="63174"/>
                  </a:moveTo>
                  <a:lnTo>
                    <a:pt x="37322" y="66510"/>
                  </a:lnTo>
                  <a:lnTo>
                    <a:pt x="441979" y="722072"/>
                  </a:lnTo>
                  <a:lnTo>
                    <a:pt x="447382" y="718737"/>
                  </a:lnTo>
                  <a:lnTo>
                    <a:pt x="42726" y="63174"/>
                  </a:lnTo>
                  <a:close/>
                </a:path>
                <a:path w="447675" h="722629">
                  <a:moveTo>
                    <a:pt x="0" y="0"/>
                  </a:moveTo>
                  <a:lnTo>
                    <a:pt x="7603" y="84855"/>
                  </a:lnTo>
                  <a:lnTo>
                    <a:pt x="37322" y="66510"/>
                  </a:lnTo>
                  <a:lnTo>
                    <a:pt x="30651" y="55703"/>
                  </a:lnTo>
                  <a:lnTo>
                    <a:pt x="36055" y="52367"/>
                  </a:lnTo>
                  <a:lnTo>
                    <a:pt x="60234" y="52367"/>
                  </a:lnTo>
                  <a:lnTo>
                    <a:pt x="72445" y="44829"/>
                  </a:lnTo>
                  <a:lnTo>
                    <a:pt x="0" y="0"/>
                  </a:lnTo>
                  <a:close/>
                </a:path>
                <a:path w="447675" h="722629">
                  <a:moveTo>
                    <a:pt x="36055" y="52367"/>
                  </a:moveTo>
                  <a:lnTo>
                    <a:pt x="30651" y="55703"/>
                  </a:lnTo>
                  <a:lnTo>
                    <a:pt x="37322" y="66510"/>
                  </a:lnTo>
                  <a:lnTo>
                    <a:pt x="42726" y="63174"/>
                  </a:lnTo>
                  <a:lnTo>
                    <a:pt x="36055" y="52367"/>
                  </a:lnTo>
                  <a:close/>
                </a:path>
                <a:path w="447675" h="722629">
                  <a:moveTo>
                    <a:pt x="60234" y="52367"/>
                  </a:moveTo>
                  <a:lnTo>
                    <a:pt x="36055" y="52367"/>
                  </a:lnTo>
                  <a:lnTo>
                    <a:pt x="42726" y="63174"/>
                  </a:lnTo>
                  <a:lnTo>
                    <a:pt x="60234" y="52367"/>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39" name="object 19">
              <a:extLst>
                <a:ext uri="{FF2B5EF4-FFF2-40B4-BE49-F238E27FC236}">
                  <a16:creationId xmlns:a16="http://schemas.microsoft.com/office/drawing/2014/main" id="{F9DA8B68-39DD-433B-C969-34E94D22345D}"/>
                </a:ext>
              </a:extLst>
            </p:cNvPr>
            <p:cNvPicPr/>
            <p:nvPr/>
          </p:nvPicPr>
          <p:blipFill>
            <a:blip r:embed="rId4" cstate="print"/>
            <a:stretch>
              <a:fillRect/>
            </a:stretch>
          </p:blipFill>
          <p:spPr>
            <a:xfrm>
              <a:off x="9133947" y="4112839"/>
              <a:ext cx="244396" cy="76073"/>
            </a:xfrm>
            <a:prstGeom prst="rect">
              <a:avLst/>
            </a:prstGeom>
          </p:spPr>
        </p:pic>
        <p:sp>
          <p:nvSpPr>
            <p:cNvPr id="40" name="object 20">
              <a:extLst>
                <a:ext uri="{FF2B5EF4-FFF2-40B4-BE49-F238E27FC236}">
                  <a16:creationId xmlns:a16="http://schemas.microsoft.com/office/drawing/2014/main" id="{C154FF31-CB0F-2E42-2E74-47EE02130413}"/>
                </a:ext>
              </a:extLst>
            </p:cNvPr>
            <p:cNvSpPr/>
            <p:nvPr/>
          </p:nvSpPr>
          <p:spPr>
            <a:xfrm>
              <a:off x="9085986" y="4268969"/>
              <a:ext cx="413384" cy="470534"/>
            </a:xfrm>
            <a:custGeom>
              <a:avLst/>
              <a:gdLst/>
              <a:ahLst/>
              <a:cxnLst/>
              <a:rect l="l" t="t" r="r" b="b"/>
              <a:pathLst>
                <a:path w="413384" h="470535">
                  <a:moveTo>
                    <a:pt x="360411" y="415298"/>
                  </a:moveTo>
                  <a:lnTo>
                    <a:pt x="334149" y="438321"/>
                  </a:lnTo>
                  <a:lnTo>
                    <a:pt x="413031" y="470504"/>
                  </a:lnTo>
                  <a:lnTo>
                    <a:pt x="401075" y="424849"/>
                  </a:lnTo>
                  <a:lnTo>
                    <a:pt x="368783" y="424849"/>
                  </a:lnTo>
                  <a:lnTo>
                    <a:pt x="360411" y="415298"/>
                  </a:lnTo>
                  <a:close/>
                </a:path>
                <a:path w="413384" h="470535">
                  <a:moveTo>
                    <a:pt x="365186" y="411112"/>
                  </a:moveTo>
                  <a:lnTo>
                    <a:pt x="360411" y="415298"/>
                  </a:lnTo>
                  <a:lnTo>
                    <a:pt x="368783" y="424849"/>
                  </a:lnTo>
                  <a:lnTo>
                    <a:pt x="373559" y="420662"/>
                  </a:lnTo>
                  <a:lnTo>
                    <a:pt x="365186" y="411112"/>
                  </a:lnTo>
                  <a:close/>
                </a:path>
                <a:path w="413384" h="470535">
                  <a:moveTo>
                    <a:pt x="391448" y="388089"/>
                  </a:moveTo>
                  <a:lnTo>
                    <a:pt x="365186" y="411112"/>
                  </a:lnTo>
                  <a:lnTo>
                    <a:pt x="373559" y="420662"/>
                  </a:lnTo>
                  <a:lnTo>
                    <a:pt x="368783" y="424849"/>
                  </a:lnTo>
                  <a:lnTo>
                    <a:pt x="401075" y="424849"/>
                  </a:lnTo>
                  <a:lnTo>
                    <a:pt x="391448" y="388089"/>
                  </a:lnTo>
                  <a:close/>
                </a:path>
                <a:path w="413384" h="470535">
                  <a:moveTo>
                    <a:pt x="4775" y="0"/>
                  </a:moveTo>
                  <a:lnTo>
                    <a:pt x="0" y="4187"/>
                  </a:lnTo>
                  <a:lnTo>
                    <a:pt x="360411" y="415298"/>
                  </a:lnTo>
                  <a:lnTo>
                    <a:pt x="365186" y="411112"/>
                  </a:lnTo>
                  <a:lnTo>
                    <a:pt x="4775" y="0"/>
                  </a:lnTo>
                  <a:close/>
                </a:path>
              </a:pathLst>
            </a:custGeom>
            <a:solidFill>
              <a:srgbClr val="00B05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pic>
          <p:nvPicPr>
            <p:cNvPr id="41" name="object 21">
              <a:extLst>
                <a:ext uri="{FF2B5EF4-FFF2-40B4-BE49-F238E27FC236}">
                  <a16:creationId xmlns:a16="http://schemas.microsoft.com/office/drawing/2014/main" id="{66BA3ECB-4F59-1AF0-3AB5-3A34CB132667}"/>
                </a:ext>
              </a:extLst>
            </p:cNvPr>
            <p:cNvPicPr/>
            <p:nvPr/>
          </p:nvPicPr>
          <p:blipFill>
            <a:blip r:embed="rId5" cstate="print"/>
            <a:stretch>
              <a:fillRect/>
            </a:stretch>
          </p:blipFill>
          <p:spPr>
            <a:xfrm>
              <a:off x="8729779" y="4314243"/>
              <a:ext cx="249977" cy="180977"/>
            </a:xfrm>
            <a:prstGeom prst="rect">
              <a:avLst/>
            </a:prstGeom>
          </p:spPr>
        </p:pic>
        <p:sp>
          <p:nvSpPr>
            <p:cNvPr id="42" name="object 22">
              <a:extLst>
                <a:ext uri="{FF2B5EF4-FFF2-40B4-BE49-F238E27FC236}">
                  <a16:creationId xmlns:a16="http://schemas.microsoft.com/office/drawing/2014/main" id="{7568B9DC-1518-8560-A33D-01275615A3FE}"/>
                </a:ext>
              </a:extLst>
            </p:cNvPr>
            <p:cNvSpPr/>
            <p:nvPr/>
          </p:nvSpPr>
          <p:spPr>
            <a:xfrm>
              <a:off x="8273331" y="3072095"/>
              <a:ext cx="299085" cy="257810"/>
            </a:xfrm>
            <a:custGeom>
              <a:avLst/>
              <a:gdLst/>
              <a:ahLst/>
              <a:cxnLst/>
              <a:rect l="l" t="t" r="r" b="b"/>
              <a:pathLst>
                <a:path w="299084" h="257810">
                  <a:moveTo>
                    <a:pt x="149420" y="0"/>
                  </a:moveTo>
                  <a:lnTo>
                    <a:pt x="0" y="257620"/>
                  </a:lnTo>
                  <a:lnTo>
                    <a:pt x="298841" y="257620"/>
                  </a:lnTo>
                  <a:lnTo>
                    <a:pt x="149420" y="0"/>
                  </a:lnTo>
                  <a:close/>
                </a:path>
              </a:pathLst>
            </a:custGeom>
            <a:solidFill>
              <a:srgbClr val="FF9500"/>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sp>
          <p:nvSpPr>
            <p:cNvPr id="43" name="object 23">
              <a:extLst>
                <a:ext uri="{FF2B5EF4-FFF2-40B4-BE49-F238E27FC236}">
                  <a16:creationId xmlns:a16="http://schemas.microsoft.com/office/drawing/2014/main" id="{5905E0EC-A122-6713-3654-A3D7CD592E76}"/>
                </a:ext>
              </a:extLst>
            </p:cNvPr>
            <p:cNvSpPr/>
            <p:nvPr/>
          </p:nvSpPr>
          <p:spPr>
            <a:xfrm>
              <a:off x="8821674" y="4004363"/>
              <a:ext cx="313055" cy="313055"/>
            </a:xfrm>
            <a:custGeom>
              <a:avLst/>
              <a:gdLst/>
              <a:ahLst/>
              <a:cxnLst/>
              <a:rect l="l" t="t" r="r" b="b"/>
              <a:pathLst>
                <a:path w="313054" h="313054">
                  <a:moveTo>
                    <a:pt x="156229" y="0"/>
                  </a:moveTo>
                  <a:lnTo>
                    <a:pt x="106848" y="7964"/>
                  </a:lnTo>
                  <a:lnTo>
                    <a:pt x="63962" y="30143"/>
                  </a:lnTo>
                  <a:lnTo>
                    <a:pt x="30143" y="63962"/>
                  </a:lnTo>
                  <a:lnTo>
                    <a:pt x="7964" y="106848"/>
                  </a:lnTo>
                  <a:lnTo>
                    <a:pt x="0" y="156229"/>
                  </a:lnTo>
                  <a:lnTo>
                    <a:pt x="7964" y="205609"/>
                  </a:lnTo>
                  <a:lnTo>
                    <a:pt x="30143" y="248495"/>
                  </a:lnTo>
                  <a:lnTo>
                    <a:pt x="63962" y="282314"/>
                  </a:lnTo>
                  <a:lnTo>
                    <a:pt x="106848" y="304493"/>
                  </a:lnTo>
                  <a:lnTo>
                    <a:pt x="156229" y="312458"/>
                  </a:lnTo>
                  <a:lnTo>
                    <a:pt x="205609" y="304493"/>
                  </a:lnTo>
                  <a:lnTo>
                    <a:pt x="248495" y="282314"/>
                  </a:lnTo>
                  <a:lnTo>
                    <a:pt x="282314" y="248495"/>
                  </a:lnTo>
                  <a:lnTo>
                    <a:pt x="304493" y="205609"/>
                  </a:lnTo>
                  <a:lnTo>
                    <a:pt x="312458" y="156229"/>
                  </a:lnTo>
                  <a:lnTo>
                    <a:pt x="304493" y="106848"/>
                  </a:lnTo>
                  <a:lnTo>
                    <a:pt x="282314" y="63962"/>
                  </a:lnTo>
                  <a:lnTo>
                    <a:pt x="248495" y="30143"/>
                  </a:lnTo>
                  <a:lnTo>
                    <a:pt x="205609" y="7964"/>
                  </a:lnTo>
                  <a:lnTo>
                    <a:pt x="156229" y="0"/>
                  </a:lnTo>
                  <a:close/>
                </a:path>
              </a:pathLst>
            </a:custGeom>
            <a:solidFill>
              <a:srgbClr val="009051"/>
            </a:solidFill>
          </p:spPr>
          <p:txBody>
            <a:bodyPr wrap="square" lIns="0" tIns="0" rIns="0" bIns="0" rtlCol="0"/>
            <a:lstStyle/>
            <a:p>
              <a:pPr defTabSz="914035" fontAlgn="auto">
                <a:spcBef>
                  <a:spcPts val="0"/>
                </a:spcBef>
                <a:spcAft>
                  <a:spcPts val="0"/>
                </a:spcAft>
              </a:pPr>
              <a:endParaRPr lang="es-EC" sz="1800" kern="0" noProof="0" dirty="0">
                <a:solidFill>
                  <a:sysClr val="windowText" lastClr="000000"/>
                </a:solidFill>
              </a:endParaRPr>
            </a:p>
          </p:txBody>
        </p:sp>
      </p:grpSp>
      <p:sp>
        <p:nvSpPr>
          <p:cNvPr id="44" name="object 28">
            <a:extLst>
              <a:ext uri="{FF2B5EF4-FFF2-40B4-BE49-F238E27FC236}">
                <a16:creationId xmlns:a16="http://schemas.microsoft.com/office/drawing/2014/main" id="{11B5A6AD-4BDB-16A5-0E4E-FA5FA356F78F}"/>
              </a:ext>
            </a:extLst>
          </p:cNvPr>
          <p:cNvSpPr txBox="1"/>
          <p:nvPr/>
        </p:nvSpPr>
        <p:spPr>
          <a:xfrm>
            <a:off x="7010245" y="6373832"/>
            <a:ext cx="3438103" cy="251868"/>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35" noProof="0" dirty="0" err="1">
                <a:solidFill>
                  <a:sysClr val="windowText" lastClr="000000"/>
                </a:solidFill>
                <a:latin typeface="Arial"/>
                <a:cs typeface="Arial"/>
              </a:rPr>
              <a:t>sklearn.neighbors.KNeighborsClassifier</a:t>
            </a:r>
            <a:endParaRPr lang="es-EC" sz="1600" kern="0" noProof="0" dirty="0">
              <a:solidFill>
                <a:sysClr val="windowText" lastClr="000000"/>
              </a:solidFill>
              <a:latin typeface="Arial"/>
              <a:cs typeface="Arial"/>
            </a:endParaRPr>
          </a:p>
        </p:txBody>
      </p:sp>
      <p:sp>
        <p:nvSpPr>
          <p:cNvPr id="45" name="object 26">
            <a:extLst>
              <a:ext uri="{FF2B5EF4-FFF2-40B4-BE49-F238E27FC236}">
                <a16:creationId xmlns:a16="http://schemas.microsoft.com/office/drawing/2014/main" id="{6DE5A5C7-3324-8A0B-2968-9CD6CA3C8A9A}"/>
              </a:ext>
            </a:extLst>
          </p:cNvPr>
          <p:cNvSpPr txBox="1"/>
          <p:nvPr/>
        </p:nvSpPr>
        <p:spPr>
          <a:xfrm>
            <a:off x="10078677" y="2981450"/>
            <a:ext cx="1707311" cy="836647"/>
          </a:xfrm>
          <a:prstGeom prst="rect">
            <a:avLst/>
          </a:prstGeom>
        </p:spPr>
        <p:txBody>
          <a:bodyPr vert="horz" wrap="square" lIns="0" tIns="28560" rIns="0" bIns="0" rtlCol="0">
            <a:spAutoFit/>
          </a:bodyPr>
          <a:lstStyle/>
          <a:p>
            <a:pPr marL="12695" marR="5077" defTabSz="914035" fontAlgn="auto">
              <a:lnSpc>
                <a:spcPts val="2090"/>
              </a:lnSpc>
              <a:spcBef>
                <a:spcPts val="225"/>
              </a:spcBef>
              <a:spcAft>
                <a:spcPts val="0"/>
              </a:spcAft>
            </a:pPr>
            <a:r>
              <a:rPr lang="es-EC" sz="1800" kern="0" spc="-30" noProof="0" dirty="0">
                <a:solidFill>
                  <a:sysClr val="windowText" lastClr="000000"/>
                </a:solidFill>
                <a:latin typeface="Arial"/>
                <a:cs typeface="Arial"/>
              </a:rPr>
              <a:t>Asignar etiqueta desde sus vecinos</a:t>
            </a:r>
            <a:endParaRPr lang="es-EC" sz="1800" kern="0" noProof="0" dirty="0">
              <a:solidFill>
                <a:sysClr val="windowText" lastClr="000000"/>
              </a:solidFill>
              <a:latin typeface="Arial"/>
              <a:cs typeface="Arial"/>
            </a:endParaRPr>
          </a:p>
        </p:txBody>
      </p:sp>
    </p:spTree>
    <p:extLst>
      <p:ext uri="{BB962C8B-B14F-4D97-AF65-F5344CB8AC3E}">
        <p14:creationId xmlns:p14="http://schemas.microsoft.com/office/powerpoint/2010/main" val="30106179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FDCFAC-FB28-4102-8715-3313F5177E95}"/>
              </a:ext>
            </a:extLst>
          </p:cNvPr>
          <p:cNvSpPr/>
          <p:nvPr/>
        </p:nvSpPr>
        <p:spPr>
          <a:xfrm>
            <a:off x="363977" y="549448"/>
            <a:ext cx="6016839" cy="6016839"/>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6" name="Oval 5">
            <a:extLst>
              <a:ext uri="{FF2B5EF4-FFF2-40B4-BE49-F238E27FC236}">
                <a16:creationId xmlns:a16="http://schemas.microsoft.com/office/drawing/2014/main" id="{20DFEBA8-5332-4837-87E8-AC87A9BEF99A}"/>
              </a:ext>
            </a:extLst>
          </p:cNvPr>
          <p:cNvSpPr/>
          <p:nvPr/>
        </p:nvSpPr>
        <p:spPr>
          <a:xfrm>
            <a:off x="1277927" y="2377348"/>
            <a:ext cx="4188938" cy="4188938"/>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8" name="Oval 7">
            <a:extLst>
              <a:ext uri="{FF2B5EF4-FFF2-40B4-BE49-F238E27FC236}">
                <a16:creationId xmlns:a16="http://schemas.microsoft.com/office/drawing/2014/main" id="{79BCBB98-4ABE-422E-B396-989A949FE9C9}"/>
              </a:ext>
            </a:extLst>
          </p:cNvPr>
          <p:cNvSpPr/>
          <p:nvPr/>
        </p:nvSpPr>
        <p:spPr>
          <a:xfrm>
            <a:off x="1877708" y="3614991"/>
            <a:ext cx="2922736" cy="2922736"/>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s-EC" noProof="0" dirty="0">
              <a:solidFill>
                <a:srgbClr val="000000"/>
              </a:solidFill>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C1BEA147-7817-4714-9B18-D63A7C3D4AB5}"/>
              </a:ext>
            </a:extLst>
          </p:cNvPr>
          <p:cNvSpPr txBox="1"/>
          <p:nvPr/>
        </p:nvSpPr>
        <p:spPr>
          <a:xfrm>
            <a:off x="2191877" y="1530069"/>
            <a:ext cx="2418160" cy="707538"/>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Inteligencia artificial</a:t>
            </a:r>
          </a:p>
        </p:txBody>
      </p:sp>
      <p:sp>
        <p:nvSpPr>
          <p:cNvPr id="13" name="TextBox 12">
            <a:extLst>
              <a:ext uri="{FF2B5EF4-FFF2-40B4-BE49-F238E27FC236}">
                <a16:creationId xmlns:a16="http://schemas.microsoft.com/office/drawing/2014/main" id="{C9711434-0DBC-4741-92EC-DF0D76506280}"/>
              </a:ext>
            </a:extLst>
          </p:cNvPr>
          <p:cNvSpPr txBox="1"/>
          <p:nvPr/>
        </p:nvSpPr>
        <p:spPr>
          <a:xfrm>
            <a:off x="2344201" y="2819878"/>
            <a:ext cx="2113511" cy="707886"/>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Machine </a:t>
            </a:r>
          </a:p>
          <a:p>
            <a:pPr defTabSz="914126"/>
            <a:r>
              <a:rPr lang="es-EC" sz="2000" b="1" noProof="0" dirty="0" err="1">
                <a:solidFill>
                  <a:srgbClr val="000000"/>
                </a:solidFill>
                <a:latin typeface="Open Sans" pitchFamily="2" charset="0"/>
                <a:ea typeface="Open Sans" pitchFamily="2" charset="0"/>
                <a:cs typeface="Open Sans" pitchFamily="2" charset="0"/>
              </a:rPr>
              <a:t>Learning</a:t>
            </a:r>
            <a:endParaRPr lang="es-EC" sz="2000" b="1" noProof="0" dirty="0">
              <a:solidFill>
                <a:srgbClr val="000000"/>
              </a:solidFill>
              <a:latin typeface="Open Sans" pitchFamily="2" charset="0"/>
              <a:ea typeface="Open Sans" pitchFamily="2" charset="0"/>
              <a:cs typeface="Open Sans" pitchFamily="2" charset="0"/>
            </a:endParaRPr>
          </a:p>
        </p:txBody>
      </p:sp>
      <p:sp>
        <p:nvSpPr>
          <p:cNvPr id="15" name="TextBox 14">
            <a:extLst>
              <a:ext uri="{FF2B5EF4-FFF2-40B4-BE49-F238E27FC236}">
                <a16:creationId xmlns:a16="http://schemas.microsoft.com/office/drawing/2014/main" id="{D7635724-6B6E-49DE-8DAD-7780AAA68346}"/>
              </a:ext>
            </a:extLst>
          </p:cNvPr>
          <p:cNvSpPr txBox="1"/>
          <p:nvPr/>
        </p:nvSpPr>
        <p:spPr>
          <a:xfrm>
            <a:off x="2591731" y="4148422"/>
            <a:ext cx="1865982" cy="707886"/>
          </a:xfrm>
          <a:prstGeom prst="rect">
            <a:avLst/>
          </a:prstGeom>
          <a:noFill/>
        </p:spPr>
        <p:txBody>
          <a:bodyPr wrap="square" rtlCol="0">
            <a:spAutoFit/>
          </a:bodyPr>
          <a:lstStyle/>
          <a:p>
            <a:pPr defTabSz="914126"/>
            <a:r>
              <a:rPr lang="es-EC" sz="2000" b="1" noProof="0" dirty="0">
                <a:solidFill>
                  <a:srgbClr val="000000"/>
                </a:solidFill>
                <a:latin typeface="Open Sans" pitchFamily="2" charset="0"/>
                <a:ea typeface="Open Sans" pitchFamily="2" charset="0"/>
                <a:cs typeface="Open Sans" pitchFamily="2" charset="0"/>
              </a:rPr>
              <a:t>Deep </a:t>
            </a:r>
          </a:p>
          <a:p>
            <a:pPr defTabSz="914126"/>
            <a:r>
              <a:rPr lang="es-EC" sz="2000" b="1" noProof="0" dirty="0" err="1">
                <a:solidFill>
                  <a:srgbClr val="000000"/>
                </a:solidFill>
                <a:latin typeface="Open Sans" pitchFamily="2" charset="0"/>
                <a:ea typeface="Open Sans" pitchFamily="2" charset="0"/>
                <a:cs typeface="Open Sans" pitchFamily="2" charset="0"/>
              </a:rPr>
              <a:t>Learning</a:t>
            </a:r>
            <a:endParaRPr lang="es-EC" sz="2000" b="1" noProof="0" dirty="0">
              <a:solidFill>
                <a:srgbClr val="000000"/>
              </a:solidFill>
              <a:latin typeface="Open Sans" pitchFamily="2" charset="0"/>
              <a:ea typeface="Open Sans" pitchFamily="2" charset="0"/>
              <a:cs typeface="Open Sans" pitchFamily="2" charset="0"/>
            </a:endParaRPr>
          </a:p>
        </p:txBody>
      </p:sp>
      <p:cxnSp>
        <p:nvCxnSpPr>
          <p:cNvPr id="20" name="Straight Connector 19">
            <a:extLst>
              <a:ext uri="{FF2B5EF4-FFF2-40B4-BE49-F238E27FC236}">
                <a16:creationId xmlns:a16="http://schemas.microsoft.com/office/drawing/2014/main" id="{35332A63-C5AB-48A2-A04D-BCEED6CE2352}"/>
              </a:ext>
            </a:extLst>
          </p:cNvPr>
          <p:cNvCxnSpPr>
            <a:cxnSpLocks/>
          </p:cNvCxnSpPr>
          <p:nvPr/>
        </p:nvCxnSpPr>
        <p:spPr>
          <a:xfrm>
            <a:off x="4552915" y="1847449"/>
            <a:ext cx="6353224" cy="0"/>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FFCEAA7-B307-466A-9972-83639C62902A}"/>
              </a:ext>
            </a:extLst>
          </p:cNvPr>
          <p:cNvCxnSpPr>
            <a:cxnSpLocks/>
          </p:cNvCxnSpPr>
          <p:nvPr/>
        </p:nvCxnSpPr>
        <p:spPr>
          <a:xfrm>
            <a:off x="4457711" y="3310517"/>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D25C18C-6FBA-4A74-A493-F59DFB799FC4}"/>
              </a:ext>
            </a:extLst>
          </p:cNvPr>
          <p:cNvSpPr txBox="1"/>
          <p:nvPr/>
        </p:nvSpPr>
        <p:spPr>
          <a:xfrm>
            <a:off x="8208717" y="1847450"/>
            <a:ext cx="2960818" cy="738301"/>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Técnicas que permiten a las máquinas imitar el comportamiento humano</a:t>
            </a:r>
          </a:p>
        </p:txBody>
      </p:sp>
      <p:sp>
        <p:nvSpPr>
          <p:cNvPr id="35" name="TextBox 34">
            <a:extLst>
              <a:ext uri="{FF2B5EF4-FFF2-40B4-BE49-F238E27FC236}">
                <a16:creationId xmlns:a16="http://schemas.microsoft.com/office/drawing/2014/main" id="{CCFEE5B3-39A0-4473-ADE1-BFA111C569FC}"/>
              </a:ext>
            </a:extLst>
          </p:cNvPr>
          <p:cNvSpPr txBox="1"/>
          <p:nvPr/>
        </p:nvSpPr>
        <p:spPr>
          <a:xfrm>
            <a:off x="8240451" y="3337345"/>
            <a:ext cx="2776758" cy="953983"/>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Uso de métodos estadísticos que permiten a las máquinas aprender a partir de datos + experiencia</a:t>
            </a:r>
          </a:p>
        </p:txBody>
      </p:sp>
      <p:cxnSp>
        <p:nvCxnSpPr>
          <p:cNvPr id="39" name="Straight Connector 38">
            <a:extLst>
              <a:ext uri="{FF2B5EF4-FFF2-40B4-BE49-F238E27FC236}">
                <a16:creationId xmlns:a16="http://schemas.microsoft.com/office/drawing/2014/main" id="{FF2EAEBF-9F25-4EA3-80D9-23ADBB3DB5D2}"/>
              </a:ext>
            </a:extLst>
          </p:cNvPr>
          <p:cNvCxnSpPr>
            <a:cxnSpLocks/>
          </p:cNvCxnSpPr>
          <p:nvPr/>
        </p:nvCxnSpPr>
        <p:spPr>
          <a:xfrm>
            <a:off x="4457711" y="4484690"/>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29EC415-13A8-4211-977A-FB3E4EFA7C5B}"/>
              </a:ext>
            </a:extLst>
          </p:cNvPr>
          <p:cNvSpPr txBox="1"/>
          <p:nvPr/>
        </p:nvSpPr>
        <p:spPr>
          <a:xfrm>
            <a:off x="8240450" y="4548336"/>
            <a:ext cx="2776758" cy="738301"/>
          </a:xfrm>
          <a:prstGeom prst="rect">
            <a:avLst/>
          </a:prstGeom>
          <a:noFill/>
        </p:spPr>
        <p:txBody>
          <a:bodyPr wrap="square" rtlCol="0">
            <a:spAutoFit/>
          </a:bodyPr>
          <a:lstStyle/>
          <a:p>
            <a:pPr defTabSz="914126"/>
            <a:r>
              <a:rPr lang="es-EC" sz="1400" noProof="0" dirty="0">
                <a:solidFill>
                  <a:srgbClr val="000000"/>
                </a:solidFill>
                <a:latin typeface="Open Sans" pitchFamily="2" charset="0"/>
                <a:ea typeface="Open Sans" pitchFamily="2" charset="0"/>
                <a:cs typeface="Open Sans" pitchFamily="2" charset="0"/>
              </a:rPr>
              <a:t>Redes neuronales multicapa + técnicas que hacen posible el aprendizaje</a:t>
            </a:r>
          </a:p>
        </p:txBody>
      </p:sp>
      <p:sp>
        <p:nvSpPr>
          <p:cNvPr id="2" name="Title 1">
            <a:extLst>
              <a:ext uri="{FF2B5EF4-FFF2-40B4-BE49-F238E27FC236}">
                <a16:creationId xmlns:a16="http://schemas.microsoft.com/office/drawing/2014/main" id="{6EE2B753-40D1-ECD7-4541-42A6281E1559}"/>
              </a:ext>
            </a:extLst>
          </p:cNvPr>
          <p:cNvSpPr>
            <a:spLocks noGrp="1"/>
          </p:cNvSpPr>
          <p:nvPr>
            <p:ph type="title"/>
          </p:nvPr>
        </p:nvSpPr>
        <p:spPr/>
        <p:txBody>
          <a:bodyPr/>
          <a:lstStyle/>
          <a:p>
            <a:r>
              <a:rPr lang="es-EC" noProof="0" dirty="0"/>
              <a:t>Introducción a Machine </a:t>
            </a:r>
            <a:r>
              <a:rPr lang="es-EC" noProof="0" dirty="0" err="1"/>
              <a:t>Learning</a:t>
            </a:r>
            <a:endParaRPr lang="es-EC" noProof="0" dirty="0"/>
          </a:p>
        </p:txBody>
      </p:sp>
    </p:spTree>
    <p:extLst>
      <p:ext uri="{BB962C8B-B14F-4D97-AF65-F5344CB8AC3E}">
        <p14:creationId xmlns:p14="http://schemas.microsoft.com/office/powerpoint/2010/main" val="1710191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79040D-2CC5-9B92-2D3E-91BA10C5E927}"/>
              </a:ext>
            </a:extLst>
          </p:cNvPr>
          <p:cNvSpPr>
            <a:spLocks noGrp="1"/>
          </p:cNvSpPr>
          <p:nvPr>
            <p:ph type="title"/>
          </p:nvPr>
        </p:nvSpPr>
        <p:spPr/>
        <p:txBody>
          <a:bodyPr/>
          <a:lstStyle/>
          <a:p>
            <a:r>
              <a:rPr lang="es-ES" dirty="0"/>
              <a:t>Algoritmos de ML Algoritmos basados en árboles</a:t>
            </a:r>
            <a:endParaRPr lang="es-EC" dirty="0"/>
          </a:p>
        </p:txBody>
      </p:sp>
      <p:sp>
        <p:nvSpPr>
          <p:cNvPr id="4" name="object 7">
            <a:extLst>
              <a:ext uri="{FF2B5EF4-FFF2-40B4-BE49-F238E27FC236}">
                <a16:creationId xmlns:a16="http://schemas.microsoft.com/office/drawing/2014/main" id="{EFB31002-7677-3732-9520-6E98E8707576}"/>
              </a:ext>
            </a:extLst>
          </p:cNvPr>
          <p:cNvSpPr txBox="1">
            <a:spLocks/>
          </p:cNvSpPr>
          <p:nvPr/>
        </p:nvSpPr>
        <p:spPr bwMode="auto">
          <a:xfrm>
            <a:off x="419548" y="955694"/>
            <a:ext cx="6540650" cy="5086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3" rIns="0" bIns="0" numCol="1" rtlCol="0" anchor="t" anchorCtr="0" compatLnSpc="1">
            <a:prstTxWarp prst="textNoShape">
              <a:avLst/>
            </a:prstTxWarp>
            <a:spAutoFit/>
          </a:bodyPr>
          <a:lst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marR="61570" indent="0">
              <a:spcBef>
                <a:spcPts val="100"/>
              </a:spcBef>
              <a:buNone/>
            </a:pPr>
            <a:r>
              <a:rPr lang="es-EC" kern="0" spc="-35" dirty="0">
                <a:latin typeface="Open Sans" pitchFamily="2" charset="0"/>
                <a:ea typeface="Open Sans" pitchFamily="2" charset="0"/>
                <a:cs typeface="Open Sans" pitchFamily="2" charset="0"/>
              </a:rPr>
              <a:t>El Árbol de Decisión tiene como objetivo separar un conjunto de datos basado en algunas características de forma óptima y puede utilizarse tanto en problemas de clasificación como de regresión.</a:t>
            </a:r>
          </a:p>
          <a:p>
            <a:pPr>
              <a:spcBef>
                <a:spcPts val="90"/>
              </a:spcBef>
            </a:pPr>
            <a:endParaRPr lang="es-EC" kern="0" spc="-10" dirty="0">
              <a:latin typeface="Open Sans" pitchFamily="2" charset="0"/>
              <a:ea typeface="Open Sans" pitchFamily="2" charset="0"/>
              <a:cs typeface="Open Sans" pitchFamily="2" charset="0"/>
            </a:endParaRPr>
          </a:p>
          <a:p>
            <a:pPr marL="469077" indent="-456382">
              <a:lnSpc>
                <a:spcPts val="2125"/>
              </a:lnSpc>
              <a:buFontTx/>
              <a:buAutoNum type="arabicPeriod"/>
              <a:tabLst>
                <a:tab pos="469077" algn="l"/>
              </a:tabLst>
            </a:pPr>
            <a:r>
              <a:rPr lang="es-EC" kern="0" spc="-20" dirty="0">
                <a:latin typeface="Open Sans" pitchFamily="2" charset="0"/>
                <a:ea typeface="Open Sans" pitchFamily="2" charset="0"/>
                <a:cs typeface="Open Sans" pitchFamily="2" charset="0"/>
              </a:rPr>
              <a:t>Comenzando desde los nodos raíz</a:t>
            </a:r>
          </a:p>
          <a:p>
            <a:pPr marL="469077" indent="-456382">
              <a:lnSpc>
                <a:spcPts val="2125"/>
              </a:lnSpc>
              <a:buFontTx/>
              <a:buAutoNum type="arabicPeriod"/>
              <a:tabLst>
                <a:tab pos="469077" algn="l"/>
              </a:tabLst>
            </a:pPr>
            <a:endParaRPr lang="es-EC" kern="0" spc="-20" dirty="0">
              <a:latin typeface="Open Sans" pitchFamily="2" charset="0"/>
              <a:ea typeface="Open Sans" pitchFamily="2" charset="0"/>
              <a:cs typeface="Open Sans" pitchFamily="2" charset="0"/>
            </a:endParaRPr>
          </a:p>
          <a:p>
            <a:pPr marL="469077" indent="-456382">
              <a:lnSpc>
                <a:spcPts val="2125"/>
              </a:lnSpc>
              <a:buFontTx/>
              <a:buAutoNum type="arabicPeriod"/>
              <a:tabLst>
                <a:tab pos="469077" algn="l"/>
              </a:tabLst>
            </a:pPr>
            <a:r>
              <a:rPr lang="es-EC" kern="0" spc="-30" dirty="0">
                <a:latin typeface="Open Sans" pitchFamily="2" charset="0"/>
                <a:ea typeface="Open Sans" pitchFamily="2" charset="0"/>
                <a:cs typeface="Open Sans" pitchFamily="2" charset="0"/>
              </a:rPr>
              <a:t>Considera todas las características con valores diferentes</a:t>
            </a:r>
          </a:p>
          <a:p>
            <a:pPr marL="469077" indent="-456382">
              <a:lnSpc>
                <a:spcPts val="2125"/>
              </a:lnSpc>
              <a:buFontTx/>
              <a:buAutoNum type="arabicPeriod"/>
              <a:tabLst>
                <a:tab pos="469077" algn="l"/>
              </a:tabLst>
            </a:pPr>
            <a:endParaRPr lang="es-EC" kern="0" spc="-30" dirty="0">
              <a:latin typeface="Open Sans" pitchFamily="2" charset="0"/>
              <a:ea typeface="Open Sans" pitchFamily="2" charset="0"/>
              <a:cs typeface="Open Sans" pitchFamily="2" charset="0"/>
            </a:endParaRPr>
          </a:p>
          <a:p>
            <a:pPr marL="469712" marR="5077" indent="-457017">
              <a:lnSpc>
                <a:spcPct val="101099"/>
              </a:lnSpc>
              <a:spcBef>
                <a:spcPts val="25"/>
              </a:spcBef>
              <a:buFontTx/>
              <a:buAutoNum type="arabicPeriod"/>
              <a:tabLst>
                <a:tab pos="469712" algn="l"/>
              </a:tabLst>
            </a:pPr>
            <a:r>
              <a:rPr lang="es-EC" kern="0" dirty="0">
                <a:latin typeface="Open Sans" pitchFamily="2" charset="0"/>
                <a:ea typeface="Open Sans" pitchFamily="2" charset="0"/>
                <a:cs typeface="Open Sans" pitchFamily="2" charset="0"/>
              </a:rPr>
              <a:t>Se selecciona una división que consigue el menor coste (Gini para clasificación y MSE para regresión)</a:t>
            </a:r>
          </a:p>
          <a:p>
            <a:pPr marL="469712" marR="5077" indent="-457017">
              <a:lnSpc>
                <a:spcPct val="101099"/>
              </a:lnSpc>
              <a:spcBef>
                <a:spcPts val="25"/>
              </a:spcBef>
              <a:buFontTx/>
              <a:buAutoNum type="arabicPeriod"/>
              <a:tabLst>
                <a:tab pos="469712" algn="l"/>
              </a:tabLst>
            </a:pPr>
            <a:endParaRPr lang="es-EC" kern="0" dirty="0">
              <a:latin typeface="Open Sans" pitchFamily="2" charset="0"/>
              <a:ea typeface="Open Sans" pitchFamily="2" charset="0"/>
              <a:cs typeface="Open Sans" pitchFamily="2" charset="0"/>
            </a:endParaRPr>
          </a:p>
          <a:p>
            <a:pPr marL="469077" indent="-456382">
              <a:lnSpc>
                <a:spcPts val="2110"/>
              </a:lnSpc>
              <a:buFontTx/>
              <a:buAutoNum type="arabicPeriod"/>
              <a:tabLst>
                <a:tab pos="469077" algn="l"/>
              </a:tabLst>
            </a:pPr>
            <a:r>
              <a:rPr lang="es-EC" kern="0" spc="-10" dirty="0">
                <a:latin typeface="Open Sans" pitchFamily="2" charset="0"/>
                <a:ea typeface="Open Sans" pitchFamily="2" charset="0"/>
                <a:cs typeface="Open Sans" pitchFamily="2" charset="0"/>
              </a:rPr>
              <a:t>Una división óptima resulta en nodos de rama.</a:t>
            </a:r>
          </a:p>
          <a:p>
            <a:pPr marL="469077" indent="-456382">
              <a:lnSpc>
                <a:spcPts val="2110"/>
              </a:lnSpc>
              <a:buFontTx/>
              <a:buAutoNum type="arabicPeriod"/>
              <a:tabLst>
                <a:tab pos="469077" algn="l"/>
              </a:tabLst>
            </a:pPr>
            <a:endParaRPr lang="es-EC" kern="0" spc="-10" dirty="0">
              <a:latin typeface="Open Sans" pitchFamily="2" charset="0"/>
              <a:ea typeface="Open Sans" pitchFamily="2" charset="0"/>
              <a:cs typeface="Open Sans" pitchFamily="2" charset="0"/>
            </a:endParaRPr>
          </a:p>
          <a:p>
            <a:pPr marL="469712" marR="103464" indent="-457017">
              <a:lnSpc>
                <a:spcPts val="2090"/>
              </a:lnSpc>
              <a:spcBef>
                <a:spcPts val="175"/>
              </a:spcBef>
              <a:buFontTx/>
              <a:buAutoNum type="arabicPeriod"/>
              <a:tabLst>
                <a:tab pos="469712" algn="l"/>
              </a:tabLst>
            </a:pPr>
            <a:r>
              <a:rPr lang="es-EC" kern="0" dirty="0">
                <a:latin typeface="Open Sans" pitchFamily="2" charset="0"/>
                <a:ea typeface="Open Sans" pitchFamily="2" charset="0"/>
                <a:cs typeface="Open Sans" pitchFamily="2" charset="0"/>
              </a:rPr>
              <a:t>Establece raíz = rama y luego vuelve al paso 2 (algoritmo codicioso).</a:t>
            </a:r>
          </a:p>
          <a:p>
            <a:pPr marL="469712" marR="103464" indent="-457017">
              <a:lnSpc>
                <a:spcPts val="2090"/>
              </a:lnSpc>
              <a:spcBef>
                <a:spcPts val="175"/>
              </a:spcBef>
              <a:buFontTx/>
              <a:buAutoNum type="arabicPeriod"/>
              <a:tabLst>
                <a:tab pos="469712" algn="l"/>
              </a:tabLst>
            </a:pPr>
            <a:endParaRPr lang="es-EC" kern="0" dirty="0">
              <a:latin typeface="Open Sans" pitchFamily="2" charset="0"/>
              <a:ea typeface="Open Sans" pitchFamily="2" charset="0"/>
              <a:cs typeface="Open Sans" pitchFamily="2" charset="0"/>
            </a:endParaRPr>
          </a:p>
          <a:p>
            <a:pPr marL="469712" marR="225334" indent="-457017">
              <a:lnSpc>
                <a:spcPts val="2180"/>
              </a:lnSpc>
              <a:spcBef>
                <a:spcPts val="45"/>
              </a:spcBef>
              <a:buFontTx/>
              <a:buAutoNum type="arabicPeriod"/>
              <a:tabLst>
                <a:tab pos="469712" algn="l"/>
              </a:tabLst>
            </a:pPr>
            <a:r>
              <a:rPr lang="es-EC" kern="0" spc="-30" dirty="0">
                <a:latin typeface="Open Sans" pitchFamily="2" charset="0"/>
                <a:ea typeface="Open Sans" pitchFamily="2" charset="0"/>
                <a:cs typeface="Open Sans" pitchFamily="2" charset="0"/>
              </a:rPr>
              <a:t>Itera para cada rama hasta que el coste sea cero o si la profundidad máxima del árbol alcanza el umbral.</a:t>
            </a:r>
          </a:p>
        </p:txBody>
      </p:sp>
      <p:pic>
        <p:nvPicPr>
          <p:cNvPr id="6" name="Picture 5">
            <a:extLst>
              <a:ext uri="{FF2B5EF4-FFF2-40B4-BE49-F238E27FC236}">
                <a16:creationId xmlns:a16="http://schemas.microsoft.com/office/drawing/2014/main" id="{A7A5056D-260E-08E0-A25A-710534638E96}"/>
              </a:ext>
            </a:extLst>
          </p:cNvPr>
          <p:cNvPicPr>
            <a:picLocks noChangeAspect="1"/>
          </p:cNvPicPr>
          <p:nvPr/>
        </p:nvPicPr>
        <p:blipFill>
          <a:blip r:embed="rId2"/>
          <a:stretch>
            <a:fillRect/>
          </a:stretch>
        </p:blipFill>
        <p:spPr>
          <a:xfrm>
            <a:off x="6616237" y="2118335"/>
            <a:ext cx="5235394" cy="3375953"/>
          </a:xfrm>
          <a:prstGeom prst="rect">
            <a:avLst/>
          </a:prstGeom>
        </p:spPr>
      </p:pic>
      <p:sp>
        <p:nvSpPr>
          <p:cNvPr id="7" name="object 22">
            <a:extLst>
              <a:ext uri="{FF2B5EF4-FFF2-40B4-BE49-F238E27FC236}">
                <a16:creationId xmlns:a16="http://schemas.microsoft.com/office/drawing/2014/main" id="{82B0995F-6588-121F-D2F7-0CC3F3DC73CB}"/>
              </a:ext>
            </a:extLst>
          </p:cNvPr>
          <p:cNvSpPr txBox="1"/>
          <p:nvPr/>
        </p:nvSpPr>
        <p:spPr>
          <a:xfrm>
            <a:off x="6616237" y="952088"/>
            <a:ext cx="5629046" cy="743786"/>
          </a:xfrm>
          <a:prstGeom prst="rect">
            <a:avLst/>
          </a:prstGeom>
        </p:spPr>
        <p:txBody>
          <a:bodyPr vert="horz" wrap="square" lIns="0" tIns="12693" rIns="0" bIns="0" rtlCol="0">
            <a:spAutoFit/>
          </a:bodyPr>
          <a:lstStyle/>
          <a:p>
            <a:pPr algn="ctr" defTabSz="914035" fontAlgn="auto">
              <a:lnSpc>
                <a:spcPts val="1910"/>
              </a:lnSpc>
              <a:spcBef>
                <a:spcPts val="100"/>
              </a:spcBef>
              <a:spcAft>
                <a:spcPts val="0"/>
              </a:spcAft>
            </a:pPr>
            <a:r>
              <a:rPr lang="es-EC" sz="1600" kern="0" spc="-25" noProof="0" dirty="0">
                <a:solidFill>
                  <a:sysClr val="windowText" lastClr="000000"/>
                </a:solidFill>
                <a:latin typeface="Arial"/>
                <a:cs typeface="Arial"/>
              </a:rPr>
              <a:t>Qué medio de transporte usas para ir al trabajo?</a:t>
            </a:r>
            <a:endParaRPr lang="es-EC" sz="1600" kern="0" noProof="0" dirty="0">
              <a:solidFill>
                <a:sysClr val="windowText" lastClr="000000"/>
              </a:solidFill>
              <a:latin typeface="Arial"/>
              <a:cs typeface="Arial"/>
            </a:endParaRPr>
          </a:p>
          <a:p>
            <a:pPr algn="ctr" defTabSz="914035" fontAlgn="auto">
              <a:lnSpc>
                <a:spcPts val="1910"/>
              </a:lnSpc>
              <a:spcBef>
                <a:spcPts val="0"/>
              </a:spcBef>
              <a:spcAft>
                <a:spcPts val="0"/>
              </a:spcAft>
            </a:pPr>
            <a:r>
              <a:rPr lang="es-EC" sz="1600" kern="0" spc="-25" noProof="0" dirty="0">
                <a:solidFill>
                  <a:sysClr val="windowText" lastClr="000000"/>
                </a:solidFill>
                <a:latin typeface="Arial"/>
                <a:cs typeface="Arial"/>
              </a:rPr>
              <a:t>(Coche Transporte público, Caminar</a:t>
            </a:r>
            <a:r>
              <a:rPr lang="es-EC" sz="1600" kern="0" spc="-25" dirty="0">
                <a:solidFill>
                  <a:sysClr val="windowText" lastClr="000000"/>
                </a:solidFill>
                <a:latin typeface="Arial"/>
                <a:cs typeface="Arial"/>
              </a:rPr>
              <a:t>)</a:t>
            </a:r>
            <a:r>
              <a:rPr lang="es-EC" sz="1600" kern="0" spc="-25" noProof="0" dirty="0">
                <a:solidFill>
                  <a:sysClr val="windowText" lastClr="000000"/>
                </a:solidFill>
                <a:latin typeface="Arial"/>
                <a:cs typeface="Arial"/>
              </a:rPr>
              <a:t> </a:t>
            </a:r>
          </a:p>
          <a:p>
            <a:pPr algn="ctr" defTabSz="914035" fontAlgn="auto">
              <a:lnSpc>
                <a:spcPts val="1910"/>
              </a:lnSpc>
              <a:spcBef>
                <a:spcPts val="0"/>
              </a:spcBef>
              <a:spcAft>
                <a:spcPts val="0"/>
              </a:spcAft>
            </a:pPr>
            <a:r>
              <a:rPr lang="es-EC" sz="1600" kern="0" spc="-25" noProof="0" dirty="0">
                <a:solidFill>
                  <a:sysClr val="windowText" lastClr="000000"/>
                </a:solidFill>
                <a:latin typeface="Arial"/>
                <a:cs typeface="Arial"/>
              </a:rPr>
              <a:t>Usa el árbol de decisión (</a:t>
            </a:r>
            <a:r>
              <a:rPr lang="es-EC" sz="1600" kern="0" spc="-25" noProof="0" dirty="0" err="1">
                <a:solidFill>
                  <a:sysClr val="windowText" lastClr="000000"/>
                </a:solidFill>
                <a:latin typeface="Arial"/>
                <a:cs typeface="Arial"/>
              </a:rPr>
              <a:t>max</a:t>
            </a:r>
            <a:r>
              <a:rPr lang="es-EC" sz="1600" kern="0" spc="-25" noProof="0" dirty="0">
                <a:solidFill>
                  <a:sysClr val="windowText" lastClr="000000"/>
                </a:solidFill>
                <a:latin typeface="Arial"/>
                <a:cs typeface="Arial"/>
              </a:rPr>
              <a:t>=profundidad=2)</a:t>
            </a:r>
            <a:endParaRPr lang="es-EC" sz="1600" kern="0" noProof="0" dirty="0">
              <a:solidFill>
                <a:sysClr val="windowText" lastClr="000000"/>
              </a:solidFill>
              <a:latin typeface="Arial"/>
              <a:cs typeface="Arial"/>
            </a:endParaRPr>
          </a:p>
        </p:txBody>
      </p:sp>
      <p:sp>
        <p:nvSpPr>
          <p:cNvPr id="8" name="object 42">
            <a:extLst>
              <a:ext uri="{FF2B5EF4-FFF2-40B4-BE49-F238E27FC236}">
                <a16:creationId xmlns:a16="http://schemas.microsoft.com/office/drawing/2014/main" id="{835DC71D-9366-2EBB-1F8F-A6E2666E5C65}"/>
              </a:ext>
            </a:extLst>
          </p:cNvPr>
          <p:cNvSpPr txBox="1"/>
          <p:nvPr/>
        </p:nvSpPr>
        <p:spPr>
          <a:xfrm>
            <a:off x="8070882" y="329084"/>
            <a:ext cx="2982398" cy="251868"/>
          </a:xfrm>
          <a:prstGeom prst="rect">
            <a:avLst/>
          </a:prstGeom>
        </p:spPr>
        <p:txBody>
          <a:bodyPr vert="horz" wrap="square" lIns="0" tIns="5712" rIns="0" bIns="0" rtlCol="0">
            <a:spAutoFit/>
          </a:bodyPr>
          <a:lstStyle/>
          <a:p>
            <a:pPr marL="12695" defTabSz="914035" fontAlgn="auto">
              <a:spcBef>
                <a:spcPts val="45"/>
              </a:spcBef>
              <a:spcAft>
                <a:spcPts val="0"/>
              </a:spcAft>
            </a:pPr>
            <a:r>
              <a:rPr lang="es-EC" sz="1600" kern="0" spc="-50" noProof="0" dirty="0" err="1">
                <a:solidFill>
                  <a:sysClr val="windowText" lastClr="000000"/>
                </a:solidFill>
                <a:latin typeface="Arial"/>
                <a:cs typeface="Arial"/>
              </a:rPr>
              <a:t>sklearn.tree.DecisionTreeClassifier</a:t>
            </a:r>
            <a:endParaRPr lang="es-EC" sz="1600" kern="0" noProof="0" dirty="0">
              <a:solidFill>
                <a:sysClr val="windowText" lastClr="000000"/>
              </a:solidFill>
              <a:latin typeface="Arial"/>
              <a:cs typeface="Arial"/>
            </a:endParaRPr>
          </a:p>
        </p:txBody>
      </p:sp>
    </p:spTree>
    <p:extLst>
      <p:ext uri="{BB962C8B-B14F-4D97-AF65-F5344CB8AC3E}">
        <p14:creationId xmlns:p14="http://schemas.microsoft.com/office/powerpoint/2010/main" val="12654723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19FB-DD53-8AFE-D543-34532A72D256}"/>
              </a:ext>
            </a:extLst>
          </p:cNvPr>
          <p:cNvSpPr>
            <a:spLocks noGrp="1"/>
          </p:cNvSpPr>
          <p:nvPr>
            <p:ph type="title"/>
          </p:nvPr>
        </p:nvSpPr>
        <p:spPr/>
        <p:txBody>
          <a:bodyPr/>
          <a:lstStyle/>
          <a:p>
            <a:r>
              <a:rPr lang="es-ES" dirty="0"/>
              <a:t>Algoritmos de ML Algoritmos basados en árboles</a:t>
            </a:r>
            <a:endParaRPr lang="es-EC" dirty="0"/>
          </a:p>
        </p:txBody>
      </p:sp>
      <p:pic>
        <p:nvPicPr>
          <p:cNvPr id="4" name="object 3">
            <a:extLst>
              <a:ext uri="{FF2B5EF4-FFF2-40B4-BE49-F238E27FC236}">
                <a16:creationId xmlns:a16="http://schemas.microsoft.com/office/drawing/2014/main" id="{11188447-1A3E-415B-5D00-A43032B0F753}"/>
              </a:ext>
            </a:extLst>
          </p:cNvPr>
          <p:cNvPicPr/>
          <p:nvPr/>
        </p:nvPicPr>
        <p:blipFill>
          <a:blip r:embed="rId2" cstate="print"/>
          <a:stretch>
            <a:fillRect/>
          </a:stretch>
        </p:blipFill>
        <p:spPr>
          <a:xfrm>
            <a:off x="700243" y="1620200"/>
            <a:ext cx="4859328" cy="2361542"/>
          </a:xfrm>
          <a:prstGeom prst="rect">
            <a:avLst/>
          </a:prstGeom>
        </p:spPr>
      </p:pic>
      <p:pic>
        <p:nvPicPr>
          <p:cNvPr id="6" name="object 5">
            <a:extLst>
              <a:ext uri="{FF2B5EF4-FFF2-40B4-BE49-F238E27FC236}">
                <a16:creationId xmlns:a16="http://schemas.microsoft.com/office/drawing/2014/main" id="{A9217C7D-5D24-E283-BDE7-72B85BFFC2B9}"/>
              </a:ext>
            </a:extLst>
          </p:cNvPr>
          <p:cNvPicPr/>
          <p:nvPr/>
        </p:nvPicPr>
        <p:blipFill>
          <a:blip r:embed="rId3" cstate="print"/>
          <a:stretch>
            <a:fillRect/>
          </a:stretch>
        </p:blipFill>
        <p:spPr>
          <a:xfrm>
            <a:off x="6802101" y="1268840"/>
            <a:ext cx="4458344" cy="3846415"/>
          </a:xfrm>
          <a:prstGeom prst="rect">
            <a:avLst/>
          </a:prstGeom>
        </p:spPr>
      </p:pic>
      <p:sp>
        <p:nvSpPr>
          <p:cNvPr id="7" name="object 6">
            <a:extLst>
              <a:ext uri="{FF2B5EF4-FFF2-40B4-BE49-F238E27FC236}">
                <a16:creationId xmlns:a16="http://schemas.microsoft.com/office/drawing/2014/main" id="{F973742C-F7AC-D645-5A45-0458181EBF6D}"/>
              </a:ext>
            </a:extLst>
          </p:cNvPr>
          <p:cNvSpPr txBox="1"/>
          <p:nvPr/>
        </p:nvSpPr>
        <p:spPr>
          <a:xfrm>
            <a:off x="2352155" y="1295518"/>
            <a:ext cx="2252118" cy="289816"/>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10" noProof="0" dirty="0">
                <a:solidFill>
                  <a:sysClr val="windowText" lastClr="000000"/>
                </a:solidFill>
                <a:latin typeface="Open Sans" pitchFamily="2" charset="0"/>
                <a:ea typeface="Open Sans" pitchFamily="2" charset="0"/>
                <a:cs typeface="Open Sans" pitchFamily="2" charset="0"/>
              </a:rPr>
              <a:t>Longitud: 2,45 cm</a:t>
            </a:r>
            <a:endParaRPr lang="es-EC" sz="1800" kern="0" noProof="0" dirty="0">
              <a:solidFill>
                <a:sysClr val="windowText" lastClr="000000"/>
              </a:solidFill>
              <a:latin typeface="Open Sans" pitchFamily="2" charset="0"/>
              <a:ea typeface="Open Sans" pitchFamily="2" charset="0"/>
              <a:cs typeface="Open Sans" pitchFamily="2" charset="0"/>
            </a:endParaRPr>
          </a:p>
        </p:txBody>
      </p:sp>
      <p:sp>
        <p:nvSpPr>
          <p:cNvPr id="8" name="object 7">
            <a:extLst>
              <a:ext uri="{FF2B5EF4-FFF2-40B4-BE49-F238E27FC236}">
                <a16:creationId xmlns:a16="http://schemas.microsoft.com/office/drawing/2014/main" id="{0F6A4D09-F63E-1D16-6E24-0F8106E23EAE}"/>
              </a:ext>
            </a:extLst>
          </p:cNvPr>
          <p:cNvSpPr txBox="1"/>
          <p:nvPr/>
        </p:nvSpPr>
        <p:spPr>
          <a:xfrm>
            <a:off x="5647917" y="2306955"/>
            <a:ext cx="1548003" cy="56674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noProof="0" dirty="0">
                <a:solidFill>
                  <a:sysClr val="windowText" lastClr="000000"/>
                </a:solidFill>
                <a:latin typeface="Open Sans" pitchFamily="2" charset="0"/>
                <a:ea typeface="Open Sans" pitchFamily="2" charset="0"/>
                <a:cs typeface="Open Sans" pitchFamily="2" charset="0"/>
              </a:rPr>
              <a:t>Ancho: 1,75 cm</a:t>
            </a:r>
          </a:p>
        </p:txBody>
      </p:sp>
      <p:sp>
        <p:nvSpPr>
          <p:cNvPr id="9" name="object 9">
            <a:extLst>
              <a:ext uri="{FF2B5EF4-FFF2-40B4-BE49-F238E27FC236}">
                <a16:creationId xmlns:a16="http://schemas.microsoft.com/office/drawing/2014/main" id="{5641A7BF-54C1-5A12-4892-C181DB2F8D5E}"/>
              </a:ext>
            </a:extLst>
          </p:cNvPr>
          <p:cNvSpPr txBox="1"/>
          <p:nvPr/>
        </p:nvSpPr>
        <p:spPr>
          <a:xfrm>
            <a:off x="772271" y="4274092"/>
            <a:ext cx="6029830" cy="1926161"/>
          </a:xfrm>
          <a:prstGeom prst="rect">
            <a:avLst/>
          </a:prstGeom>
        </p:spPr>
        <p:txBody>
          <a:bodyPr vert="horz" wrap="square" lIns="0" tIns="12693" rIns="0" bIns="0" rtlCol="0">
            <a:spAutoFit/>
          </a:bodyPr>
          <a:lstStyle/>
          <a:p>
            <a:pPr marL="12695" defTabSz="914035" fontAlgn="auto">
              <a:lnSpc>
                <a:spcPts val="2125"/>
              </a:lnSpc>
              <a:spcBef>
                <a:spcPts val="100"/>
              </a:spcBef>
              <a:spcAft>
                <a:spcPts val="0"/>
              </a:spcAft>
            </a:pPr>
            <a:r>
              <a:rPr lang="es-EC" sz="1800" kern="0" spc="-45" noProof="0" dirty="0" err="1">
                <a:solidFill>
                  <a:sysClr val="windowText" lastClr="000000"/>
                </a:solidFill>
                <a:latin typeface="Open Sans" pitchFamily="2" charset="0"/>
                <a:ea typeface="Open Sans" pitchFamily="2" charset="0"/>
                <a:cs typeface="Open Sans" pitchFamily="2" charset="0"/>
              </a:rPr>
              <a:t>Hiperparámetros</a:t>
            </a:r>
            <a:r>
              <a:rPr lang="es-EC" sz="1800" kern="0" spc="-45" noProof="0" dirty="0">
                <a:solidFill>
                  <a:sysClr val="windowText" lastClr="000000"/>
                </a:solidFill>
                <a:latin typeface="Open Sans" pitchFamily="2" charset="0"/>
                <a:ea typeface="Open Sans" pitchFamily="2" charset="0"/>
                <a:cs typeface="Open Sans" pitchFamily="2" charset="0"/>
              </a:rPr>
              <a:t> para métodos basados en árboles</a:t>
            </a:r>
          </a:p>
          <a:p>
            <a:pPr marL="12695" defTabSz="914035" fontAlgn="auto">
              <a:lnSpc>
                <a:spcPts val="2125"/>
              </a:lnSpc>
              <a:spcBef>
                <a:spcPts val="100"/>
              </a:spcBef>
              <a:spcAft>
                <a:spcPts val="0"/>
              </a:spcAft>
            </a:pPr>
            <a:endParaRPr lang="es-EC" sz="1800" kern="0" noProof="0" dirty="0">
              <a:solidFill>
                <a:sysClr val="windowText" lastClr="000000"/>
              </a:solidFill>
              <a:latin typeface="Open Sans" pitchFamily="2" charset="0"/>
              <a:ea typeface="Open Sans" pitchFamily="2" charset="0"/>
              <a:cs typeface="Open Sans" pitchFamily="2" charset="0"/>
            </a:endParaRPr>
          </a:p>
          <a:p>
            <a:pPr marL="298445" indent="-285750" defTabSz="914035" fontAlgn="auto">
              <a:lnSpc>
                <a:spcPts val="2125"/>
              </a:lnSpc>
              <a:spcBef>
                <a:spcPts val="0"/>
              </a:spcBef>
              <a:spcAft>
                <a:spcPts val="0"/>
              </a:spcAft>
              <a:buFont typeface="Arial" panose="020B0604020202020204" pitchFamily="34" charset="0"/>
              <a:buChar char="•"/>
              <a:tabLst>
                <a:tab pos="297695" algn="l"/>
              </a:tabLst>
            </a:pPr>
            <a:r>
              <a:rPr lang="es-EC" sz="1800" kern="0" noProof="0" dirty="0">
                <a:solidFill>
                  <a:sysClr val="windowText" lastClr="000000"/>
                </a:solidFill>
                <a:latin typeface="Open Sans" pitchFamily="2" charset="0"/>
                <a:ea typeface="Open Sans" pitchFamily="2" charset="0"/>
                <a:cs typeface="Open Sans" pitchFamily="2" charset="0"/>
              </a:rPr>
              <a:t>Establece un número mínimo de muestras en cada hoja.</a:t>
            </a:r>
          </a:p>
          <a:p>
            <a:pPr marL="298445" indent="-285750" defTabSz="914035" fontAlgn="auto">
              <a:lnSpc>
                <a:spcPts val="2125"/>
              </a:lnSpc>
              <a:spcBef>
                <a:spcPts val="0"/>
              </a:spcBef>
              <a:spcAft>
                <a:spcPts val="0"/>
              </a:spcAft>
              <a:buFont typeface="Arial" panose="020B0604020202020204" pitchFamily="34" charset="0"/>
              <a:buChar char="•"/>
              <a:tabLst>
                <a:tab pos="297695" algn="l"/>
              </a:tabLst>
            </a:pPr>
            <a:endParaRPr lang="es-EC" sz="1800" kern="0" noProof="0" dirty="0">
              <a:solidFill>
                <a:sysClr val="windowText" lastClr="000000"/>
              </a:solidFill>
              <a:latin typeface="Open Sans" pitchFamily="2" charset="0"/>
              <a:ea typeface="Open Sans" pitchFamily="2" charset="0"/>
              <a:cs typeface="Open Sans" pitchFamily="2" charset="0"/>
            </a:endParaRPr>
          </a:p>
          <a:p>
            <a:pPr marL="298445" indent="-285750" defTabSz="914035" fontAlgn="auto">
              <a:spcBef>
                <a:spcPts val="45"/>
              </a:spcBef>
              <a:spcAft>
                <a:spcPts val="0"/>
              </a:spcAft>
              <a:buFont typeface="Arial" panose="020B0604020202020204" pitchFamily="34" charset="0"/>
              <a:buChar char="•"/>
              <a:tabLst>
                <a:tab pos="297695" algn="l"/>
              </a:tabLst>
            </a:pPr>
            <a:r>
              <a:rPr lang="es-EC" sz="1800" kern="0" noProof="0" dirty="0">
                <a:solidFill>
                  <a:sysClr val="windowText" lastClr="000000"/>
                </a:solidFill>
                <a:latin typeface="Open Sans" pitchFamily="2" charset="0"/>
                <a:ea typeface="Open Sans" pitchFamily="2" charset="0"/>
                <a:cs typeface="Open Sans" pitchFamily="2" charset="0"/>
              </a:rPr>
              <a:t>Establece una profundidad máxima del árbol de decisiones.</a:t>
            </a:r>
          </a:p>
        </p:txBody>
      </p:sp>
    </p:spTree>
    <p:extLst>
      <p:ext uri="{BB962C8B-B14F-4D97-AF65-F5344CB8AC3E}">
        <p14:creationId xmlns:p14="http://schemas.microsoft.com/office/powerpoint/2010/main" val="39025336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7052D0B-1434-9755-7828-70175189610D}"/>
              </a:ext>
            </a:extLst>
          </p:cNvPr>
          <p:cNvSpPr>
            <a:spLocks noGrp="1"/>
          </p:cNvSpPr>
          <p:nvPr>
            <p:ph type="title"/>
          </p:nvPr>
        </p:nvSpPr>
        <p:spPr/>
        <p:txBody>
          <a:bodyPr/>
          <a:lstStyle/>
          <a:p>
            <a:r>
              <a:rPr lang="es-EC" dirty="0"/>
              <a:t>Tutorial practico: </a:t>
            </a:r>
            <a:r>
              <a:rPr lang="es-EC" dirty="0" err="1"/>
              <a:t>Scikit-learn</a:t>
            </a:r>
            <a:endParaRPr lang="es-EC" dirty="0"/>
          </a:p>
        </p:txBody>
      </p:sp>
      <p:pic>
        <p:nvPicPr>
          <p:cNvPr id="6" name="object 4"/>
          <p:cNvPicPr/>
          <p:nvPr/>
        </p:nvPicPr>
        <p:blipFill>
          <a:blip r:embed="rId2" cstate="print"/>
          <a:stretch>
            <a:fillRect/>
          </a:stretch>
        </p:blipFill>
        <p:spPr>
          <a:xfrm>
            <a:off x="832036" y="439115"/>
            <a:ext cx="9591796" cy="5981358"/>
          </a:xfrm>
          <a:prstGeom prst="rect">
            <a:avLst/>
          </a:prstGeom>
        </p:spPr>
      </p:pic>
      <p:sp>
        <p:nvSpPr>
          <p:cNvPr id="10" name="object 10"/>
          <p:cNvSpPr txBox="1"/>
          <p:nvPr/>
        </p:nvSpPr>
        <p:spPr>
          <a:xfrm>
            <a:off x="4613993" y="6000532"/>
            <a:ext cx="2844670" cy="299573"/>
          </a:xfrm>
          <a:prstGeom prst="rect">
            <a:avLst/>
          </a:prstGeom>
        </p:spPr>
        <p:txBody>
          <a:bodyPr vert="horz" wrap="square" lIns="0" tIns="12693" rIns="0" bIns="0" rtlCol="0">
            <a:spAutoFit/>
          </a:bodyPr>
          <a:lstStyle/>
          <a:p>
            <a:pPr marL="12695" defTabSz="914035" fontAlgn="auto">
              <a:spcBef>
                <a:spcPts val="100"/>
              </a:spcBef>
              <a:spcAft>
                <a:spcPts val="0"/>
              </a:spcAft>
            </a:pPr>
            <a:r>
              <a:rPr lang="es-EC" sz="1800" kern="0" spc="-20" noProof="0" dirty="0">
                <a:solidFill>
                  <a:sysClr val="windowText" lastClr="000000"/>
                </a:solidFill>
                <a:latin typeface="Calibri"/>
                <a:cs typeface="Calibri"/>
                <a:hlinkClick r:id="rId3"/>
              </a:rPr>
              <a:t>https://scikit-learn.org/stable/</a:t>
            </a:r>
            <a:endParaRPr lang="es-EC" sz="1800" kern="0" noProof="0" dirty="0">
              <a:solidFill>
                <a:sysClr val="windowText" lastClr="000000"/>
              </a:solidFill>
              <a:latin typeface="Calibri"/>
              <a:cs typeface="Calibri"/>
            </a:endParaRPr>
          </a:p>
        </p:txBody>
      </p:sp>
    </p:spTree>
    <p:extLst>
      <p:ext uri="{BB962C8B-B14F-4D97-AF65-F5344CB8AC3E}">
        <p14:creationId xmlns:p14="http://schemas.microsoft.com/office/powerpoint/2010/main" val="41772017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FCA0475-27F2-F6B2-8506-95EA3FC615D9}"/>
              </a:ext>
            </a:extLst>
          </p:cNvPr>
          <p:cNvSpPr>
            <a:spLocks noGrp="1"/>
          </p:cNvSpPr>
          <p:nvPr>
            <p:ph type="body" sz="quarter" idx="10"/>
          </p:nvPr>
        </p:nvSpPr>
        <p:spPr/>
        <p:txBody>
          <a:bodyPr/>
          <a:lstStyle/>
          <a:p>
            <a:r>
              <a:rPr lang="es-EC" noProof="0" dirty="0"/>
              <a:t>¿Qué es la Inteligencia Artificial?</a:t>
            </a:r>
          </a:p>
        </p:txBody>
      </p:sp>
    </p:spTree>
    <p:extLst>
      <p:ext uri="{BB962C8B-B14F-4D97-AF65-F5344CB8AC3E}">
        <p14:creationId xmlns:p14="http://schemas.microsoft.com/office/powerpoint/2010/main" val="231151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B040DB-E78B-8190-5345-6477F9B6B3CB}"/>
              </a:ext>
            </a:extLst>
          </p:cNvPr>
          <p:cNvPicPr>
            <a:picLocks noChangeAspect="1"/>
          </p:cNvPicPr>
          <p:nvPr/>
        </p:nvPicPr>
        <p:blipFill>
          <a:blip r:embed="rId2"/>
          <a:srcRect b="407"/>
          <a:stretch>
            <a:fillRect/>
          </a:stretch>
        </p:blipFill>
        <p:spPr>
          <a:xfrm>
            <a:off x="20" y="10"/>
            <a:ext cx="12190393" cy="6859578"/>
          </a:xfrm>
          <a:prstGeom prst="rect">
            <a:avLst/>
          </a:prstGeom>
          <a:noFill/>
        </p:spPr>
      </p:pic>
    </p:spTree>
    <p:extLst>
      <p:ext uri="{BB962C8B-B14F-4D97-AF65-F5344CB8AC3E}">
        <p14:creationId xmlns:p14="http://schemas.microsoft.com/office/powerpoint/2010/main" val="41900507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8&quot;/&gt;&lt;/object&gt;&lt;object type=&quot;3&quot; unique_id=&quot;10005&quot;&gt;&lt;property id=&quot;20148&quot; value=&quot;5&quot;/&gt;&lt;property id=&quot;20300&quot; value=&quot;Slide 2&quot;/&gt;&lt;property id=&quot;20307&quot; value=&quot;257&quot;/&gt;&lt;/object&gt;&lt;/object&gt;&lt;/object&gt;&lt;/database&gt;"/>
</p:tagLst>
</file>

<file path=ppt/theme/theme1.xml><?xml version="1.0" encoding="utf-8"?>
<a:theme xmlns:a="http://schemas.openxmlformats.org/drawingml/2006/main" name="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2.xml><?xml version="1.0" encoding="utf-8"?>
<a:theme xmlns:a="http://schemas.openxmlformats.org/drawingml/2006/main" name="1_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7031F1B99BD28479046B99E0BB1DD4F" ma:contentTypeVersion="14" ma:contentTypeDescription="Create a new document." ma:contentTypeScope="" ma:versionID="a13c93741b2e1e67f0a2721f11a4b9f3">
  <xsd:schema xmlns:xsd="http://www.w3.org/2001/XMLSchema" xmlns:xs="http://www.w3.org/2001/XMLSchema" xmlns:p="http://schemas.microsoft.com/office/2006/metadata/properties" xmlns:ns2="bb607934-979d-426f-bc8c-1c62ad83e693" xmlns:ns3="0ac69bb8-fd78-49e3-b5a4-9113b319d7ac" targetNamespace="http://schemas.microsoft.com/office/2006/metadata/properties" ma:root="true" ma:fieldsID="4508705b441b207914442563c2876aea" ns2:_="" ns3:_="">
    <xsd:import namespace="bb607934-979d-426f-bc8c-1c62ad83e693"/>
    <xsd:import namespace="0ac69bb8-fd78-49e3-b5a4-9113b319d7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07934-979d-426f-bc8c-1c62ad83e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2979705-429e-4ac2-8014-32167a7a8c8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69bb8-fd78-49e3-b5a4-9113b319d7a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b607934-979d-426f-bc8c-1c62ad83e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7873921-D00C-45F6-B7F4-402035C71E3D}">
  <ds:schemaRefs>
    <ds:schemaRef ds:uri="0ac69bb8-fd78-49e3-b5a4-9113b319d7ac"/>
    <ds:schemaRef ds:uri="bb607934-979d-426f-bc8c-1c62ad83e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BC5AAAE-4105-4A71-B833-FE7031C25711}">
  <ds:schemaRefs>
    <ds:schemaRef ds:uri="http://schemas.microsoft.com/sharepoint/v3/contenttype/forms"/>
  </ds:schemaRefs>
</ds:datastoreItem>
</file>

<file path=customXml/itemProps3.xml><?xml version="1.0" encoding="utf-8"?>
<ds:datastoreItem xmlns:ds="http://schemas.openxmlformats.org/officeDocument/2006/customXml" ds:itemID="{257000C0-7051-43B6-A407-D81F70861508}">
  <ds:schemaRefs>
    <ds:schemaRef ds:uri="bb607934-979d-426f-bc8c-1c62ad83e693"/>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Foster+Partners_white_16x9_2019</Template>
  <TotalTime>0</TotalTime>
  <Words>2410</Words>
  <Application>Microsoft Office PowerPoint</Application>
  <PresentationFormat>Custom</PresentationFormat>
  <Paragraphs>569</Paragraphs>
  <Slides>72</Slides>
  <Notes>10</Notes>
  <HiddenSlides>0</HiddenSlides>
  <MMClips>6</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Helvetica</vt:lpstr>
      <vt:lpstr>Open Sans Light</vt:lpstr>
      <vt:lpstr>Open Sans Semibold</vt:lpstr>
      <vt:lpstr>Calibri Light</vt:lpstr>
      <vt:lpstr>Open Sans</vt:lpstr>
      <vt:lpstr>Times New Roman</vt:lpstr>
      <vt:lpstr>Calibri</vt:lpstr>
      <vt:lpstr>Roboto Light</vt:lpstr>
      <vt:lpstr>Cambria Math</vt:lpstr>
      <vt:lpstr>Arial</vt:lpstr>
      <vt:lpstr>Foster+Partners_template 2013</vt:lpstr>
      <vt:lpstr>1_Foster+Partners_template 2013</vt:lpstr>
      <vt:lpstr>Intro a Machine Learning</vt:lpstr>
      <vt:lpstr>Estadística y Machine Learning: Una Herramienta Poderosa para el Análisis de Datos</vt:lpstr>
      <vt:lpstr>Dos culturas: Inferencia estadística vs machine learning</vt:lpstr>
      <vt:lpstr>Dos culturas: Inferencia estadística</vt:lpstr>
      <vt:lpstr>Dos culturas: Machine Learning</vt:lpstr>
      <vt:lpstr>Métodos interpretables vs no interpretables</vt:lpstr>
      <vt:lpstr>Introducción a Machine Learning</vt:lpstr>
      <vt:lpstr>PowerPoint Presentation</vt:lpstr>
      <vt:lpstr>PowerPoint Presentation</vt:lpstr>
      <vt:lpstr>PowerPoint Presentation</vt:lpstr>
      <vt:lpstr>PowerPoint Presentation</vt:lpstr>
      <vt:lpstr>PowerPoint Presentation</vt:lpstr>
      <vt:lpstr>Muhammad ibn Musa al-Khwarizmi (c. 780 – c. 850)</vt:lpstr>
      <vt:lpstr>Algoritmos</vt:lpstr>
      <vt:lpstr>Algoritmos</vt:lpstr>
      <vt:lpstr>PowerPoint Presentation</vt:lpstr>
      <vt:lpstr>Informática</vt:lpstr>
      <vt:lpstr>Nasir al-Din al-Tusi(1201 – 1274)</vt:lpstr>
      <vt:lpstr>Astrolabio (siglo XVIII)</vt:lpstr>
      <vt:lpstr>Astrolabio (siglo XVIII)</vt:lpstr>
      <vt:lpstr>Charles Babbage (1791 – 1871)</vt:lpstr>
      <vt:lpstr>La máquina analítica (1837)</vt:lpstr>
      <vt:lpstr>Clasificación</vt:lpstr>
      <vt:lpstr>Renderizado</vt:lpstr>
      <vt:lpstr>Búsqueda</vt:lpstr>
      <vt:lpstr>Clasificación de imágenes</vt:lpstr>
      <vt:lpstr>Tareas que se cree requieren inteligencia</vt:lpstr>
      <vt:lpstr>Que es la inteligencia artificial</vt:lpstr>
      <vt:lpstr>PowerPoint Presentation</vt:lpstr>
      <vt:lpstr>PowerPoint Presentation</vt:lpstr>
      <vt:lpstr>PowerPoint Presentation</vt:lpstr>
      <vt:lpstr>Redes Neuronales Convolucionales</vt:lpstr>
      <vt:lpstr>Aplicaciones del Machine Learning</vt:lpstr>
      <vt:lpstr>Aplicaciones del Machine Learning</vt:lpstr>
      <vt:lpstr>Aplicaciones del Machine Learning</vt:lpstr>
      <vt:lpstr>Aplicaciones del Machine Learning</vt:lpstr>
      <vt:lpstr>Tareas que se cree requieren inteligencia</vt:lpstr>
      <vt:lpstr>Aplicaciones del Machine Learning</vt:lpstr>
      <vt:lpstr>Aplicaciones de ML en las ciencias urbanas</vt:lpstr>
      <vt:lpstr>PowerPoint Presentation</vt:lpstr>
      <vt:lpstr>Todo empieza con el Perceptrón</vt:lpstr>
      <vt:lpstr>El Poder de la Combinatoria: El perceptrón multicapa</vt:lpstr>
      <vt:lpstr>Aprendizaje de relaciones espaciales: convoluciones </vt:lpstr>
      <vt:lpstr>Recordando lo importante: Recurrencia</vt:lpstr>
      <vt:lpstr>Los transformers</vt:lpstr>
      <vt:lpstr>Aprender a crear: GANs</vt:lpstr>
      <vt:lpstr>Aprender a través de la experiencia: </vt:lpstr>
      <vt:lpstr>Pipeline de Aprendizaje Automático</vt:lpstr>
      <vt:lpstr>Minimización de pérdidas en el entrenamiento del modelo</vt:lpstr>
      <vt:lpstr>Métrica de Regresión de Evaluación de Modelos </vt:lpstr>
      <vt:lpstr>Métrica de Clasificación de Evaluación de Modelos </vt:lpstr>
      <vt:lpstr>Evaluación del modelo Sobreajuste y Subajuste</vt:lpstr>
      <vt:lpstr>Evaluación del modelo Sobreajuste y Subajuste</vt:lpstr>
      <vt:lpstr>Resultados de la presentación</vt:lpstr>
      <vt:lpstr>Cómo se entrena un modelo de aprendizaje automático?</vt:lpstr>
      <vt:lpstr>Minimización de pérdidas en el entrenamiento del modelo</vt:lpstr>
      <vt:lpstr>Minimización de pérdidas en el entrenamiento del modelo</vt:lpstr>
      <vt:lpstr>Algoritmo de descenso de gradiente</vt:lpstr>
      <vt:lpstr>Algoritmo de descenso de gradiente</vt:lpstr>
      <vt:lpstr>Algoritmo de descenso de gradiente</vt:lpstr>
      <vt:lpstr>Algoritmo de descenso de gradiente</vt:lpstr>
      <vt:lpstr>Modelo de regresión de múltiples variables y redes neuronales</vt:lpstr>
      <vt:lpstr>Selección de características ¿Una maldición o una bendición?</vt:lpstr>
      <vt:lpstr>Selección de características</vt:lpstr>
      <vt:lpstr>Sugerencias de flujo de trabajo de Machine Learning</vt:lpstr>
      <vt:lpstr>Tipos de Machine Learning</vt:lpstr>
      <vt:lpstr>PowerPoint Presentation</vt:lpstr>
      <vt:lpstr>Algoritmos de entrenamiento K-vecinos más cercanos</vt:lpstr>
      <vt:lpstr>Algoritmos de entrenamiento K-vecinos más cercanos</vt:lpstr>
      <vt:lpstr>Algoritmos de ML Algoritmos basados en árboles</vt:lpstr>
      <vt:lpstr>Algoritmos de ML Algoritmos basados en árboles</vt:lpstr>
      <vt:lpstr>Tutorial practico: Scikit-learn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Laurens Versluis</dc:creator>
  <cp:lastModifiedBy>Mateo Neira</cp:lastModifiedBy>
  <cp:revision>189</cp:revision>
  <dcterms:created xsi:type="dcterms:W3CDTF">2024-06-10T08:35:43Z</dcterms:created>
  <dcterms:modified xsi:type="dcterms:W3CDTF">2026-01-19T23:14:13Z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0x010100C7031F1B99BD28479046B99E0BB1DD4F</vt:lpwstr>
  </property>
  <property fmtid="{D5CDD505-2E9C-101B-9397-08002B2CF9AE}" pid="3" name="MediaServiceImageTags">
    <vt:lpwstr/>
  </property>
</Properties>
</file>